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 id="2147483714" r:id="rId4"/>
    <p:sldMasterId id="2147483726" r:id="rId5"/>
  </p:sldMasterIdLst>
  <p:notesMasterIdLst>
    <p:notesMasterId r:id="rId70"/>
  </p:notesMasterIdLst>
  <p:sldIdLst>
    <p:sldId id="263" r:id="rId6"/>
    <p:sldId id="264" r:id="rId7"/>
    <p:sldId id="265" r:id="rId8"/>
    <p:sldId id="267" r:id="rId9"/>
    <p:sldId id="268" r:id="rId10"/>
    <p:sldId id="269" r:id="rId11"/>
    <p:sldId id="303" r:id="rId12"/>
    <p:sldId id="304" r:id="rId13"/>
    <p:sldId id="270" r:id="rId14"/>
    <p:sldId id="272" r:id="rId15"/>
    <p:sldId id="273" r:id="rId16"/>
    <p:sldId id="274" r:id="rId17"/>
    <p:sldId id="275" r:id="rId18"/>
    <p:sldId id="382" r:id="rId19"/>
    <p:sldId id="281" r:id="rId20"/>
    <p:sldId id="282" r:id="rId21"/>
    <p:sldId id="283" r:id="rId22"/>
    <p:sldId id="284" r:id="rId23"/>
    <p:sldId id="285" r:id="rId24"/>
    <p:sldId id="286" r:id="rId25"/>
    <p:sldId id="287" r:id="rId26"/>
    <p:sldId id="288" r:id="rId27"/>
    <p:sldId id="289" r:id="rId28"/>
    <p:sldId id="305"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18" r:id="rId43"/>
    <p:sldId id="306" r:id="rId44"/>
    <p:sldId id="309" r:id="rId45"/>
    <p:sldId id="310" r:id="rId46"/>
    <p:sldId id="311" r:id="rId47"/>
    <p:sldId id="312" r:id="rId48"/>
    <p:sldId id="383" r:id="rId49"/>
    <p:sldId id="313" r:id="rId50"/>
    <p:sldId id="319" r:id="rId51"/>
    <p:sldId id="377" r:id="rId52"/>
    <p:sldId id="316" r:id="rId53"/>
    <p:sldId id="321" r:id="rId54"/>
    <p:sldId id="323" r:id="rId55"/>
    <p:sldId id="378" r:id="rId56"/>
    <p:sldId id="362" r:id="rId57"/>
    <p:sldId id="327" r:id="rId58"/>
    <p:sldId id="384" r:id="rId59"/>
    <p:sldId id="330" r:id="rId60"/>
    <p:sldId id="369" r:id="rId61"/>
    <p:sldId id="331" r:id="rId62"/>
    <p:sldId id="372" r:id="rId63"/>
    <p:sldId id="328" r:id="rId64"/>
    <p:sldId id="329" r:id="rId65"/>
    <p:sldId id="366" r:id="rId66"/>
    <p:sldId id="368" r:id="rId67"/>
    <p:sldId id="381" r:id="rId68"/>
    <p:sldId id="33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hman, Robert" initials="LR" lastIdx="12" clrIdx="0">
    <p:extLst>
      <p:ext uri="{19B8F6BF-5375-455C-9EA6-DF929625EA0E}">
        <p15:presenceInfo xmlns:p15="http://schemas.microsoft.com/office/powerpoint/2012/main" userId="S::CSH036@mt.gov::7d1f06fe-0945-4f14-b795-2287d66c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290"/>
    <p:restoredTop sz="80512" autoAdjust="0"/>
  </p:normalViewPr>
  <p:slideViewPr>
    <p:cSldViewPr snapToGrid="0" snapToObjects="1">
      <p:cViewPr varScale="1">
        <p:scale>
          <a:sx n="58" d="100"/>
          <a:sy n="58" d="100"/>
        </p:scale>
        <p:origin x="10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c:v>
                </c:pt>
              </c:strCache>
            </c:strRef>
          </c:tx>
          <c:invertIfNegative val="0"/>
          <c:cat>
            <c:numRef>
              <c:f>Sheet1!$A$2:$A$3</c:f>
              <c:numCache>
                <c:formatCode>General</c:formatCode>
                <c:ptCount val="2"/>
                <c:pt idx="0">
                  <c:v>1900</c:v>
                </c:pt>
                <c:pt idx="1">
                  <c:v>2010</c:v>
                </c:pt>
              </c:numCache>
            </c:numRef>
          </c:cat>
          <c:val>
            <c:numRef>
              <c:f>Sheet1!$B$2:$B$3</c:f>
              <c:numCache>
                <c:formatCode>General</c:formatCode>
                <c:ptCount val="2"/>
                <c:pt idx="0">
                  <c:v>47</c:v>
                </c:pt>
                <c:pt idx="1">
                  <c:v>78</c:v>
                </c:pt>
              </c:numCache>
            </c:numRef>
          </c:val>
          <c:extLst>
            <c:ext xmlns:c16="http://schemas.microsoft.com/office/drawing/2014/chart" uri="{C3380CC4-5D6E-409C-BE32-E72D297353CC}">
              <c16:uniqueId val="{00000000-C59F-4FDB-BE54-1CE10CCD1B52}"/>
            </c:ext>
          </c:extLst>
        </c:ser>
        <c:dLbls>
          <c:showLegendKey val="0"/>
          <c:showVal val="0"/>
          <c:showCatName val="0"/>
          <c:showSerName val="0"/>
          <c:showPercent val="0"/>
          <c:showBubbleSize val="0"/>
        </c:dLbls>
        <c:gapWidth val="150"/>
        <c:axId val="469858488"/>
        <c:axId val="469858880"/>
      </c:barChart>
      <c:catAx>
        <c:axId val="469858488"/>
        <c:scaling>
          <c:orientation val="minMax"/>
        </c:scaling>
        <c:delete val="0"/>
        <c:axPos val="b"/>
        <c:title>
          <c:tx>
            <c:rich>
              <a:bodyPr/>
              <a:lstStyle/>
              <a:p>
                <a:pPr>
                  <a:defRPr/>
                </a:pPr>
                <a:r>
                  <a:rPr lang="en-US" dirty="0"/>
                  <a:t>Year</a:t>
                </a:r>
              </a:p>
            </c:rich>
          </c:tx>
          <c:overlay val="0"/>
        </c:title>
        <c:numFmt formatCode="General" sourceLinked="1"/>
        <c:majorTickMark val="none"/>
        <c:minorTickMark val="none"/>
        <c:tickLblPos val="nextTo"/>
        <c:crossAx val="469858880"/>
        <c:crosses val="autoZero"/>
        <c:auto val="1"/>
        <c:lblAlgn val="ctr"/>
        <c:lblOffset val="100"/>
        <c:noMultiLvlLbl val="0"/>
      </c:catAx>
      <c:valAx>
        <c:axId val="469858880"/>
        <c:scaling>
          <c:orientation val="minMax"/>
          <c:max val="80"/>
        </c:scaling>
        <c:delete val="0"/>
        <c:axPos val="l"/>
        <c:title>
          <c:tx>
            <c:rich>
              <a:bodyPr/>
              <a:lstStyle/>
              <a:p>
                <a:pPr>
                  <a:defRPr/>
                </a:pPr>
                <a:r>
                  <a:rPr lang="en-US" dirty="0"/>
                  <a:t>Life</a:t>
                </a:r>
                <a:r>
                  <a:rPr lang="en-US" baseline="0" dirty="0"/>
                  <a:t> Expectancy</a:t>
                </a:r>
                <a:endParaRPr lang="en-US" dirty="0"/>
              </a:p>
            </c:rich>
          </c:tx>
          <c:overlay val="0"/>
        </c:title>
        <c:numFmt formatCode="General" sourceLinked="1"/>
        <c:majorTickMark val="out"/>
        <c:minorTickMark val="none"/>
        <c:tickLblPos val="nextTo"/>
        <c:crossAx val="4698584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c:v>
                </c:pt>
              </c:strCache>
            </c:strRef>
          </c:tx>
          <c:invertIfNegative val="0"/>
          <c:cat>
            <c:numRef>
              <c:f>Sheet1!$A$2:$A$3</c:f>
              <c:numCache>
                <c:formatCode>General</c:formatCode>
                <c:ptCount val="2"/>
                <c:pt idx="0">
                  <c:v>1900</c:v>
                </c:pt>
                <c:pt idx="1">
                  <c:v>2010</c:v>
                </c:pt>
              </c:numCache>
            </c:numRef>
          </c:cat>
          <c:val>
            <c:numRef>
              <c:f>Sheet1!$B$2:$B$3</c:f>
              <c:numCache>
                <c:formatCode>General</c:formatCode>
                <c:ptCount val="2"/>
                <c:pt idx="0">
                  <c:v>47</c:v>
                </c:pt>
                <c:pt idx="1">
                  <c:v>78</c:v>
                </c:pt>
              </c:numCache>
            </c:numRef>
          </c:val>
          <c:extLst>
            <c:ext xmlns:c16="http://schemas.microsoft.com/office/drawing/2014/chart" uri="{C3380CC4-5D6E-409C-BE32-E72D297353CC}">
              <c16:uniqueId val="{00000000-EE56-47DC-8CE9-DDBC280149FB}"/>
            </c:ext>
          </c:extLst>
        </c:ser>
        <c:dLbls>
          <c:showLegendKey val="0"/>
          <c:showVal val="0"/>
          <c:showCatName val="0"/>
          <c:showSerName val="0"/>
          <c:showPercent val="0"/>
          <c:showBubbleSize val="0"/>
        </c:dLbls>
        <c:gapWidth val="150"/>
        <c:axId val="468557680"/>
        <c:axId val="354010912"/>
      </c:barChart>
      <c:catAx>
        <c:axId val="468557680"/>
        <c:scaling>
          <c:orientation val="minMax"/>
        </c:scaling>
        <c:delete val="0"/>
        <c:axPos val="b"/>
        <c:title>
          <c:tx>
            <c:rich>
              <a:bodyPr/>
              <a:lstStyle/>
              <a:p>
                <a:pPr>
                  <a:defRPr/>
                </a:pPr>
                <a:r>
                  <a:rPr lang="en-US" dirty="0"/>
                  <a:t>Year</a:t>
                </a:r>
              </a:p>
            </c:rich>
          </c:tx>
          <c:overlay val="0"/>
        </c:title>
        <c:numFmt formatCode="General" sourceLinked="1"/>
        <c:majorTickMark val="none"/>
        <c:minorTickMark val="none"/>
        <c:tickLblPos val="nextTo"/>
        <c:crossAx val="354010912"/>
        <c:crosses val="autoZero"/>
        <c:auto val="1"/>
        <c:lblAlgn val="ctr"/>
        <c:lblOffset val="100"/>
        <c:noMultiLvlLbl val="0"/>
      </c:catAx>
      <c:valAx>
        <c:axId val="354010912"/>
        <c:scaling>
          <c:orientation val="minMax"/>
          <c:max val="80"/>
        </c:scaling>
        <c:delete val="0"/>
        <c:axPos val="l"/>
        <c:title>
          <c:tx>
            <c:rich>
              <a:bodyPr/>
              <a:lstStyle/>
              <a:p>
                <a:pPr>
                  <a:defRPr/>
                </a:pPr>
                <a:r>
                  <a:rPr lang="en-US" dirty="0"/>
                  <a:t>Life</a:t>
                </a:r>
                <a:r>
                  <a:rPr lang="en-US" baseline="0" dirty="0"/>
                  <a:t> Expectancy</a:t>
                </a:r>
                <a:endParaRPr lang="en-US" dirty="0"/>
              </a:p>
            </c:rich>
          </c:tx>
          <c:overlay val="0"/>
        </c:title>
        <c:numFmt formatCode="General" sourceLinked="1"/>
        <c:majorTickMark val="out"/>
        <c:minorTickMark val="none"/>
        <c:tickLblPos val="nextTo"/>
        <c:crossAx val="4685576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Life Expectancy</c:v>
                </c:pt>
              </c:strCache>
            </c:strRef>
          </c:tx>
          <c:invertIfNegative val="0"/>
          <c:cat>
            <c:numRef>
              <c:f>Sheet1!$A$2:$A$3</c:f>
              <c:numCache>
                <c:formatCode>General</c:formatCode>
                <c:ptCount val="2"/>
                <c:pt idx="0">
                  <c:v>1900</c:v>
                </c:pt>
                <c:pt idx="1">
                  <c:v>2010</c:v>
                </c:pt>
              </c:numCache>
            </c:numRef>
          </c:cat>
          <c:val>
            <c:numRef>
              <c:f>Sheet1!$B$2:$B$3</c:f>
              <c:numCache>
                <c:formatCode>General</c:formatCode>
                <c:ptCount val="2"/>
                <c:pt idx="0">
                  <c:v>47</c:v>
                </c:pt>
                <c:pt idx="1">
                  <c:v>78</c:v>
                </c:pt>
              </c:numCache>
            </c:numRef>
          </c:val>
          <c:extLst>
            <c:ext xmlns:c16="http://schemas.microsoft.com/office/drawing/2014/chart" uri="{C3380CC4-5D6E-409C-BE32-E72D297353CC}">
              <c16:uniqueId val="{00000000-EE56-47DC-8CE9-DDBC280149FB}"/>
            </c:ext>
          </c:extLst>
        </c:ser>
        <c:dLbls>
          <c:showLegendKey val="0"/>
          <c:showVal val="0"/>
          <c:showCatName val="0"/>
          <c:showSerName val="0"/>
          <c:showPercent val="0"/>
          <c:showBubbleSize val="0"/>
        </c:dLbls>
        <c:gapWidth val="150"/>
        <c:axId val="343133008"/>
        <c:axId val="343125952"/>
      </c:barChart>
      <c:catAx>
        <c:axId val="343133008"/>
        <c:scaling>
          <c:orientation val="minMax"/>
        </c:scaling>
        <c:delete val="0"/>
        <c:axPos val="b"/>
        <c:title>
          <c:tx>
            <c:rich>
              <a:bodyPr/>
              <a:lstStyle/>
              <a:p>
                <a:pPr>
                  <a:defRPr/>
                </a:pPr>
                <a:r>
                  <a:rPr lang="en-US" dirty="0"/>
                  <a:t>Year</a:t>
                </a:r>
              </a:p>
            </c:rich>
          </c:tx>
          <c:overlay val="0"/>
        </c:title>
        <c:numFmt formatCode="General" sourceLinked="1"/>
        <c:majorTickMark val="none"/>
        <c:minorTickMark val="none"/>
        <c:tickLblPos val="nextTo"/>
        <c:crossAx val="343125952"/>
        <c:crosses val="autoZero"/>
        <c:auto val="1"/>
        <c:lblAlgn val="ctr"/>
        <c:lblOffset val="100"/>
        <c:noMultiLvlLbl val="0"/>
      </c:catAx>
      <c:valAx>
        <c:axId val="343125952"/>
        <c:scaling>
          <c:orientation val="minMax"/>
          <c:max val="80"/>
        </c:scaling>
        <c:delete val="0"/>
        <c:axPos val="l"/>
        <c:title>
          <c:tx>
            <c:rich>
              <a:bodyPr/>
              <a:lstStyle/>
              <a:p>
                <a:pPr>
                  <a:defRPr/>
                </a:pPr>
                <a:r>
                  <a:rPr lang="en-US" dirty="0"/>
                  <a:t>Life</a:t>
                </a:r>
                <a:r>
                  <a:rPr lang="en-US" baseline="0" dirty="0"/>
                  <a:t> Expectancy</a:t>
                </a:r>
                <a:endParaRPr lang="en-US" dirty="0"/>
              </a:p>
            </c:rich>
          </c:tx>
          <c:overlay val="0"/>
        </c:title>
        <c:numFmt formatCode="General" sourceLinked="1"/>
        <c:majorTickMark val="out"/>
        <c:minorTickMark val="none"/>
        <c:tickLblPos val="nextTo"/>
        <c:crossAx val="343133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21-08-20T13:03:35.442" idx="3">
    <p:pos x="10" y="10"/>
    <p:text>Consider updating to reference Covid-19.</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0T13:30:29.154" idx="4">
    <p:pos x="1152" y="646"/>
    <p:text>Revise to use language from current rule located here:  https://rules.mt.gov/gateway/ruleno.asp?RN=37%2E114%2E203</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20T13:36:16.342" idx="10">
    <p:pos x="10" y="10"/>
    <p:text>Update to use most current information.</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34A26-6B7E-439F-8346-591EFDFFAD2B}" type="doc">
      <dgm:prSet loTypeId="urn:microsoft.com/office/officeart/2005/8/layout/process1" loCatId="process" qsTypeId="urn:microsoft.com/office/officeart/2005/8/quickstyle/simple1" qsCatId="simple" csTypeId="urn:microsoft.com/office/officeart/2005/8/colors/accent1_2" csCatId="accent1" phldr="1"/>
      <dgm:spPr/>
    </dgm:pt>
    <dgm:pt modelId="{48DAD6A6-D11D-41C4-9C32-9EB8CDB24D04}">
      <dgm:prSet phldrT="[Text]"/>
      <dgm:spPr/>
      <dgm:t>
        <a:bodyPr/>
        <a:lstStyle/>
        <a:p>
          <a:r>
            <a:rPr lang="en-US" dirty="0"/>
            <a:t>Primary Care</a:t>
          </a:r>
        </a:p>
      </dgm:t>
    </dgm:pt>
    <dgm:pt modelId="{5FACCB51-6C68-4236-880F-8FE4D81D5436}" type="parTrans" cxnId="{8E3F9B23-25C8-4220-B04D-5877433A12F0}">
      <dgm:prSet/>
      <dgm:spPr/>
      <dgm:t>
        <a:bodyPr/>
        <a:lstStyle/>
        <a:p>
          <a:endParaRPr lang="en-US"/>
        </a:p>
      </dgm:t>
    </dgm:pt>
    <dgm:pt modelId="{2BD48358-C88C-48E6-9F3C-93820C53E1E9}" type="sibTrans" cxnId="{8E3F9B23-25C8-4220-B04D-5877433A12F0}">
      <dgm:prSet/>
      <dgm:spPr/>
      <dgm:t>
        <a:bodyPr/>
        <a:lstStyle/>
        <a:p>
          <a:endParaRPr lang="en-US" dirty="0"/>
        </a:p>
      </dgm:t>
    </dgm:pt>
    <dgm:pt modelId="{270B027F-E094-4862-ACF0-3FA3C589A010}">
      <dgm:prSet phldrT="[Text]"/>
      <dgm:spPr/>
      <dgm:t>
        <a:bodyPr/>
        <a:lstStyle/>
        <a:p>
          <a:r>
            <a:rPr lang="en-US" dirty="0"/>
            <a:t>Patient</a:t>
          </a:r>
        </a:p>
      </dgm:t>
    </dgm:pt>
    <dgm:pt modelId="{3BF0EB25-289A-444D-AFC9-26E3E0403F2B}" type="parTrans" cxnId="{E77695AB-B9B3-484E-9E93-14822362F18B}">
      <dgm:prSet/>
      <dgm:spPr/>
      <dgm:t>
        <a:bodyPr/>
        <a:lstStyle/>
        <a:p>
          <a:endParaRPr lang="en-US"/>
        </a:p>
      </dgm:t>
    </dgm:pt>
    <dgm:pt modelId="{D28FE329-CD8D-444C-86BD-3548043CF89F}" type="sibTrans" cxnId="{E77695AB-B9B3-484E-9E93-14822362F18B}">
      <dgm:prSet/>
      <dgm:spPr/>
      <dgm:t>
        <a:bodyPr/>
        <a:lstStyle/>
        <a:p>
          <a:endParaRPr lang="en-US" dirty="0"/>
        </a:p>
      </dgm:t>
    </dgm:pt>
    <dgm:pt modelId="{CE57C3DF-F179-4277-B249-D3EB93A7329C}">
      <dgm:prSet phldrT="[Text]"/>
      <dgm:spPr/>
      <dgm:t>
        <a:bodyPr/>
        <a:lstStyle/>
        <a:p>
          <a:r>
            <a:rPr lang="en-US" dirty="0"/>
            <a:t>Treatment of Disease</a:t>
          </a:r>
        </a:p>
      </dgm:t>
    </dgm:pt>
    <dgm:pt modelId="{4C9302FB-7502-4899-BF0C-CFA4FA5DAE1A}" type="parTrans" cxnId="{B9EEFDCB-A793-443F-A960-A9028478414E}">
      <dgm:prSet/>
      <dgm:spPr/>
      <dgm:t>
        <a:bodyPr/>
        <a:lstStyle/>
        <a:p>
          <a:endParaRPr lang="en-US"/>
        </a:p>
      </dgm:t>
    </dgm:pt>
    <dgm:pt modelId="{0479FF99-4C46-43EF-A02B-8F0BA8B09FBD}" type="sibTrans" cxnId="{B9EEFDCB-A793-443F-A960-A9028478414E}">
      <dgm:prSet/>
      <dgm:spPr/>
      <dgm:t>
        <a:bodyPr/>
        <a:lstStyle/>
        <a:p>
          <a:endParaRPr lang="en-US"/>
        </a:p>
      </dgm:t>
    </dgm:pt>
    <dgm:pt modelId="{6AA0A628-9469-434C-B5DF-098C9983CDB4}" type="pres">
      <dgm:prSet presAssocID="{AFF34A26-6B7E-439F-8346-591EFDFFAD2B}" presName="Name0" presStyleCnt="0">
        <dgm:presLayoutVars>
          <dgm:dir/>
          <dgm:resizeHandles val="exact"/>
        </dgm:presLayoutVars>
      </dgm:prSet>
      <dgm:spPr/>
    </dgm:pt>
    <dgm:pt modelId="{A1791389-7359-43A8-A37F-0627A763F5E1}" type="pres">
      <dgm:prSet presAssocID="{48DAD6A6-D11D-41C4-9C32-9EB8CDB24D04}" presName="node" presStyleLbl="node1" presStyleIdx="0" presStyleCnt="3" custLinFactY="-97575" custLinFactNeighborX="2902" custLinFactNeighborY="-100000">
        <dgm:presLayoutVars>
          <dgm:bulletEnabled val="1"/>
        </dgm:presLayoutVars>
      </dgm:prSet>
      <dgm:spPr/>
    </dgm:pt>
    <dgm:pt modelId="{3EFDFA11-4148-43E0-98AC-4BBB42967D47}" type="pres">
      <dgm:prSet presAssocID="{2BD48358-C88C-48E6-9F3C-93820C53E1E9}" presName="sibTrans" presStyleLbl="sibTrans2D1" presStyleIdx="0" presStyleCnt="2" custLinFactNeighborX="28252" custLinFactNeighborY="29803"/>
      <dgm:spPr/>
    </dgm:pt>
    <dgm:pt modelId="{789A631D-281E-442C-9BB1-2FA6C65927CA}" type="pres">
      <dgm:prSet presAssocID="{2BD48358-C88C-48E6-9F3C-93820C53E1E9}" presName="connectorText" presStyleLbl="sibTrans2D1" presStyleIdx="0" presStyleCnt="2"/>
      <dgm:spPr/>
    </dgm:pt>
    <dgm:pt modelId="{C43644F6-B229-4C1E-8C29-2D7DD279FF01}" type="pres">
      <dgm:prSet presAssocID="{270B027F-E094-4862-ACF0-3FA3C589A010}" presName="node" presStyleLbl="node1" presStyleIdx="1" presStyleCnt="3" custLinFactY="-97574" custLinFactNeighborX="-24143" custLinFactNeighborY="-100000">
        <dgm:presLayoutVars>
          <dgm:bulletEnabled val="1"/>
        </dgm:presLayoutVars>
      </dgm:prSet>
      <dgm:spPr/>
    </dgm:pt>
    <dgm:pt modelId="{0C5B5326-F565-4C98-98FA-37F66D6C5213}" type="pres">
      <dgm:prSet presAssocID="{D28FE329-CD8D-444C-86BD-3548043CF89F}" presName="sibTrans" presStyleLbl="sibTrans2D1" presStyleIdx="1" presStyleCnt="2"/>
      <dgm:spPr/>
    </dgm:pt>
    <dgm:pt modelId="{70A5CD49-7F6D-4339-9DB3-54AB4BC2B7A7}" type="pres">
      <dgm:prSet presAssocID="{D28FE329-CD8D-444C-86BD-3548043CF89F}" presName="connectorText" presStyleLbl="sibTrans2D1" presStyleIdx="1" presStyleCnt="2"/>
      <dgm:spPr/>
    </dgm:pt>
    <dgm:pt modelId="{ED21C8CD-4665-4F98-B007-8455C32A7188}" type="pres">
      <dgm:prSet presAssocID="{CE57C3DF-F179-4277-B249-D3EB93A7329C}" presName="node" presStyleLbl="node1" presStyleIdx="2" presStyleCnt="3" custLinFactY="-97574" custLinFactNeighborX="-33245" custLinFactNeighborY="-100000">
        <dgm:presLayoutVars>
          <dgm:bulletEnabled val="1"/>
        </dgm:presLayoutVars>
      </dgm:prSet>
      <dgm:spPr/>
    </dgm:pt>
  </dgm:ptLst>
  <dgm:cxnLst>
    <dgm:cxn modelId="{9A959F08-3549-4AA6-9AA0-7C87EB34AED3}" type="presOf" srcId="{AFF34A26-6B7E-439F-8346-591EFDFFAD2B}" destId="{6AA0A628-9469-434C-B5DF-098C9983CDB4}" srcOrd="0" destOrd="0" presId="urn:microsoft.com/office/officeart/2005/8/layout/process1"/>
    <dgm:cxn modelId="{775B5C0A-1274-4B70-AAB6-6E49B1ABEDB4}" type="presOf" srcId="{CE57C3DF-F179-4277-B249-D3EB93A7329C}" destId="{ED21C8CD-4665-4F98-B007-8455C32A7188}" srcOrd="0" destOrd="0" presId="urn:microsoft.com/office/officeart/2005/8/layout/process1"/>
    <dgm:cxn modelId="{8E3F9B23-25C8-4220-B04D-5877433A12F0}" srcId="{AFF34A26-6B7E-439F-8346-591EFDFFAD2B}" destId="{48DAD6A6-D11D-41C4-9C32-9EB8CDB24D04}" srcOrd="0" destOrd="0" parTransId="{5FACCB51-6C68-4236-880F-8FE4D81D5436}" sibTransId="{2BD48358-C88C-48E6-9F3C-93820C53E1E9}"/>
    <dgm:cxn modelId="{E77695AB-B9B3-484E-9E93-14822362F18B}" srcId="{AFF34A26-6B7E-439F-8346-591EFDFFAD2B}" destId="{270B027F-E094-4862-ACF0-3FA3C589A010}" srcOrd="1" destOrd="0" parTransId="{3BF0EB25-289A-444D-AFC9-26E3E0403F2B}" sibTransId="{D28FE329-CD8D-444C-86BD-3548043CF89F}"/>
    <dgm:cxn modelId="{9187D5BB-B549-4A66-8101-4448D4743102}" type="presOf" srcId="{D28FE329-CD8D-444C-86BD-3548043CF89F}" destId="{0C5B5326-F565-4C98-98FA-37F66D6C5213}" srcOrd="0" destOrd="0" presId="urn:microsoft.com/office/officeart/2005/8/layout/process1"/>
    <dgm:cxn modelId="{29C827C7-FA77-49B6-A759-3ACA78FB824F}" type="presOf" srcId="{2BD48358-C88C-48E6-9F3C-93820C53E1E9}" destId="{789A631D-281E-442C-9BB1-2FA6C65927CA}" srcOrd="1" destOrd="0" presId="urn:microsoft.com/office/officeart/2005/8/layout/process1"/>
    <dgm:cxn modelId="{B9EEFDCB-A793-443F-A960-A9028478414E}" srcId="{AFF34A26-6B7E-439F-8346-591EFDFFAD2B}" destId="{CE57C3DF-F179-4277-B249-D3EB93A7329C}" srcOrd="2" destOrd="0" parTransId="{4C9302FB-7502-4899-BF0C-CFA4FA5DAE1A}" sibTransId="{0479FF99-4C46-43EF-A02B-8F0BA8B09FBD}"/>
    <dgm:cxn modelId="{065958D3-331C-4489-A576-1E049A8A2B7E}" type="presOf" srcId="{2BD48358-C88C-48E6-9F3C-93820C53E1E9}" destId="{3EFDFA11-4148-43E0-98AC-4BBB42967D47}" srcOrd="0" destOrd="0" presId="urn:microsoft.com/office/officeart/2005/8/layout/process1"/>
    <dgm:cxn modelId="{1FB7E8EA-A0FF-4F94-81A8-829354491DDA}" type="presOf" srcId="{D28FE329-CD8D-444C-86BD-3548043CF89F}" destId="{70A5CD49-7F6D-4339-9DB3-54AB4BC2B7A7}" srcOrd="1" destOrd="0" presId="urn:microsoft.com/office/officeart/2005/8/layout/process1"/>
    <dgm:cxn modelId="{97F41FFA-8B93-4EAA-8CD6-4299D64536CD}" type="presOf" srcId="{270B027F-E094-4862-ACF0-3FA3C589A010}" destId="{C43644F6-B229-4C1E-8C29-2D7DD279FF01}" srcOrd="0" destOrd="0" presId="urn:microsoft.com/office/officeart/2005/8/layout/process1"/>
    <dgm:cxn modelId="{A99C97FF-F73A-48E0-98AD-42F234AC6120}" type="presOf" srcId="{48DAD6A6-D11D-41C4-9C32-9EB8CDB24D04}" destId="{A1791389-7359-43A8-A37F-0627A763F5E1}" srcOrd="0" destOrd="0" presId="urn:microsoft.com/office/officeart/2005/8/layout/process1"/>
    <dgm:cxn modelId="{5165A41B-4994-4FB6-A2D3-F9A3A3D62EED}" type="presParOf" srcId="{6AA0A628-9469-434C-B5DF-098C9983CDB4}" destId="{A1791389-7359-43A8-A37F-0627A763F5E1}" srcOrd="0" destOrd="0" presId="urn:microsoft.com/office/officeart/2005/8/layout/process1"/>
    <dgm:cxn modelId="{73918DFA-8B0A-4A47-A5F0-8BE792A84F84}" type="presParOf" srcId="{6AA0A628-9469-434C-B5DF-098C9983CDB4}" destId="{3EFDFA11-4148-43E0-98AC-4BBB42967D47}" srcOrd="1" destOrd="0" presId="urn:microsoft.com/office/officeart/2005/8/layout/process1"/>
    <dgm:cxn modelId="{B0C808E5-7CC2-4E80-AA5B-97B87B130A16}" type="presParOf" srcId="{3EFDFA11-4148-43E0-98AC-4BBB42967D47}" destId="{789A631D-281E-442C-9BB1-2FA6C65927CA}" srcOrd="0" destOrd="0" presId="urn:microsoft.com/office/officeart/2005/8/layout/process1"/>
    <dgm:cxn modelId="{E52CB06B-E861-4F57-95EE-46D8D7880FC5}" type="presParOf" srcId="{6AA0A628-9469-434C-B5DF-098C9983CDB4}" destId="{C43644F6-B229-4C1E-8C29-2D7DD279FF01}" srcOrd="2" destOrd="0" presId="urn:microsoft.com/office/officeart/2005/8/layout/process1"/>
    <dgm:cxn modelId="{CA54095D-0B60-4D23-B7BB-4ED83F4F076A}" type="presParOf" srcId="{6AA0A628-9469-434C-B5DF-098C9983CDB4}" destId="{0C5B5326-F565-4C98-98FA-37F66D6C5213}" srcOrd="3" destOrd="0" presId="urn:microsoft.com/office/officeart/2005/8/layout/process1"/>
    <dgm:cxn modelId="{099A90A3-669F-4BE3-92B9-83CADD8922D0}" type="presParOf" srcId="{0C5B5326-F565-4C98-98FA-37F66D6C5213}" destId="{70A5CD49-7F6D-4339-9DB3-54AB4BC2B7A7}" srcOrd="0" destOrd="0" presId="urn:microsoft.com/office/officeart/2005/8/layout/process1"/>
    <dgm:cxn modelId="{B19E27C5-D8CF-43BB-8B64-FB17073B54A8}" type="presParOf" srcId="{6AA0A628-9469-434C-B5DF-098C9983CDB4}" destId="{ED21C8CD-4665-4F98-B007-8455C32A718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7F94D-B3B6-405E-9491-E5B0AB0521F7}" type="doc">
      <dgm:prSet loTypeId="urn:microsoft.com/office/officeart/2005/8/layout/process1" loCatId="process" qsTypeId="urn:microsoft.com/office/officeart/2005/8/quickstyle/simple1" qsCatId="simple" csTypeId="urn:microsoft.com/office/officeart/2005/8/colors/accent1_2" csCatId="accent1" phldr="1"/>
      <dgm:spPr/>
    </dgm:pt>
    <dgm:pt modelId="{9F2A35A7-EF12-4E69-B9FA-B0E42EFC7546}">
      <dgm:prSet phldrT="[Text]"/>
      <dgm:spPr>
        <a:solidFill>
          <a:schemeClr val="accent1">
            <a:lumMod val="50000"/>
          </a:schemeClr>
        </a:solidFill>
      </dgm:spPr>
      <dgm:t>
        <a:bodyPr/>
        <a:lstStyle/>
        <a:p>
          <a:r>
            <a:rPr lang="en-US" dirty="0"/>
            <a:t>Public Health</a:t>
          </a:r>
        </a:p>
      </dgm:t>
    </dgm:pt>
    <dgm:pt modelId="{D7576B18-591E-48DA-8490-FB9A35D2A924}" type="parTrans" cxnId="{64B33565-C253-41F1-B8B0-AA37733A69F9}">
      <dgm:prSet/>
      <dgm:spPr/>
      <dgm:t>
        <a:bodyPr/>
        <a:lstStyle/>
        <a:p>
          <a:endParaRPr lang="en-US"/>
        </a:p>
      </dgm:t>
    </dgm:pt>
    <dgm:pt modelId="{498480BB-E8E0-4606-A284-FC9D89824EF8}" type="sibTrans" cxnId="{64B33565-C253-41F1-B8B0-AA37733A69F9}">
      <dgm:prSet/>
      <dgm:spPr/>
      <dgm:t>
        <a:bodyPr/>
        <a:lstStyle/>
        <a:p>
          <a:endParaRPr lang="en-US" dirty="0"/>
        </a:p>
      </dgm:t>
    </dgm:pt>
    <dgm:pt modelId="{B27A0DE5-CCDE-47C5-A440-1842D4E00300}">
      <dgm:prSet phldrT="[Text]"/>
      <dgm:spPr>
        <a:solidFill>
          <a:schemeClr val="accent1">
            <a:lumMod val="50000"/>
          </a:schemeClr>
        </a:solidFill>
      </dgm:spPr>
      <dgm:t>
        <a:bodyPr/>
        <a:lstStyle/>
        <a:p>
          <a:r>
            <a:rPr lang="en-US" dirty="0"/>
            <a:t>Population</a:t>
          </a:r>
        </a:p>
      </dgm:t>
    </dgm:pt>
    <dgm:pt modelId="{6ED74A70-89C9-4F82-91BB-18FE0BAAF12E}" type="parTrans" cxnId="{FD80C8BF-9C6A-4507-A3EB-2E3821629A43}">
      <dgm:prSet/>
      <dgm:spPr/>
      <dgm:t>
        <a:bodyPr/>
        <a:lstStyle/>
        <a:p>
          <a:endParaRPr lang="en-US"/>
        </a:p>
      </dgm:t>
    </dgm:pt>
    <dgm:pt modelId="{8A048EA3-4E0B-4A18-ACCB-B540AFD6BF63}" type="sibTrans" cxnId="{FD80C8BF-9C6A-4507-A3EB-2E3821629A43}">
      <dgm:prSet/>
      <dgm:spPr/>
      <dgm:t>
        <a:bodyPr/>
        <a:lstStyle/>
        <a:p>
          <a:endParaRPr lang="en-US" dirty="0"/>
        </a:p>
      </dgm:t>
    </dgm:pt>
    <dgm:pt modelId="{07FF2B42-2F56-4F8E-AC36-7C440D14A1F7}">
      <dgm:prSet phldrT="[Text]"/>
      <dgm:spPr>
        <a:solidFill>
          <a:schemeClr val="accent1">
            <a:lumMod val="50000"/>
          </a:schemeClr>
        </a:solidFill>
      </dgm:spPr>
      <dgm:t>
        <a:bodyPr/>
        <a:lstStyle/>
        <a:p>
          <a:r>
            <a:rPr lang="en-US" dirty="0"/>
            <a:t>Prevention &amp; Control of Disease</a:t>
          </a:r>
        </a:p>
      </dgm:t>
    </dgm:pt>
    <dgm:pt modelId="{BA046D08-71BD-4217-B637-F305FE59AB85}" type="parTrans" cxnId="{1A362630-B71B-499A-861D-86D54A69C01F}">
      <dgm:prSet/>
      <dgm:spPr/>
      <dgm:t>
        <a:bodyPr/>
        <a:lstStyle/>
        <a:p>
          <a:endParaRPr lang="en-US"/>
        </a:p>
      </dgm:t>
    </dgm:pt>
    <dgm:pt modelId="{024A0B92-346E-4268-91A0-A7B4F388C768}" type="sibTrans" cxnId="{1A362630-B71B-499A-861D-86D54A69C01F}">
      <dgm:prSet/>
      <dgm:spPr/>
      <dgm:t>
        <a:bodyPr/>
        <a:lstStyle/>
        <a:p>
          <a:endParaRPr lang="en-US"/>
        </a:p>
      </dgm:t>
    </dgm:pt>
    <dgm:pt modelId="{F18CA498-28CC-45C6-87A0-D4CABD0D79BD}" type="pres">
      <dgm:prSet presAssocID="{E967F94D-B3B6-405E-9491-E5B0AB0521F7}" presName="Name0" presStyleCnt="0">
        <dgm:presLayoutVars>
          <dgm:dir/>
          <dgm:resizeHandles val="exact"/>
        </dgm:presLayoutVars>
      </dgm:prSet>
      <dgm:spPr/>
    </dgm:pt>
    <dgm:pt modelId="{D6F84F35-C60A-4627-8C24-979F7A7D8F6B}" type="pres">
      <dgm:prSet presAssocID="{9F2A35A7-EF12-4E69-B9FA-B0E42EFC7546}" presName="node" presStyleLbl="node1" presStyleIdx="0" presStyleCnt="3" custLinFactY="-54595" custLinFactNeighborX="17120" custLinFactNeighborY="-100000">
        <dgm:presLayoutVars>
          <dgm:bulletEnabled val="1"/>
        </dgm:presLayoutVars>
      </dgm:prSet>
      <dgm:spPr/>
    </dgm:pt>
    <dgm:pt modelId="{17BAAAA1-BE54-4DD6-978C-B7EEDCAB242C}" type="pres">
      <dgm:prSet presAssocID="{498480BB-E8E0-4606-A284-FC9D89824EF8}" presName="sibTrans" presStyleLbl="sibTrans2D1" presStyleIdx="0" presStyleCnt="2"/>
      <dgm:spPr/>
    </dgm:pt>
    <dgm:pt modelId="{BCE2D048-60A7-4FE0-AA76-16A8D305EE6D}" type="pres">
      <dgm:prSet presAssocID="{498480BB-E8E0-4606-A284-FC9D89824EF8}" presName="connectorText" presStyleLbl="sibTrans2D1" presStyleIdx="0" presStyleCnt="2"/>
      <dgm:spPr/>
    </dgm:pt>
    <dgm:pt modelId="{754B73F4-3518-4612-9819-8E6714592303}" type="pres">
      <dgm:prSet presAssocID="{B27A0DE5-CCDE-47C5-A440-1842D4E00300}" presName="node" presStyleLbl="node1" presStyleIdx="1" presStyleCnt="3" custLinFactY="-54595" custLinFactNeighborX="-9671" custLinFactNeighborY="-100000">
        <dgm:presLayoutVars>
          <dgm:bulletEnabled val="1"/>
        </dgm:presLayoutVars>
      </dgm:prSet>
      <dgm:spPr/>
    </dgm:pt>
    <dgm:pt modelId="{2D946677-9DF0-48DB-9AF9-1C07665A9FA7}" type="pres">
      <dgm:prSet presAssocID="{8A048EA3-4E0B-4A18-ACCB-B540AFD6BF63}" presName="sibTrans" presStyleLbl="sibTrans2D1" presStyleIdx="1" presStyleCnt="2"/>
      <dgm:spPr/>
    </dgm:pt>
    <dgm:pt modelId="{597A763E-EBBB-4DBF-8FF1-05536EFDA787}" type="pres">
      <dgm:prSet presAssocID="{8A048EA3-4E0B-4A18-ACCB-B540AFD6BF63}" presName="connectorText" presStyleLbl="sibTrans2D1" presStyleIdx="1" presStyleCnt="2"/>
      <dgm:spPr/>
    </dgm:pt>
    <dgm:pt modelId="{AE3AB96E-FAE7-4765-9F2A-2132A80881BE}" type="pres">
      <dgm:prSet presAssocID="{07FF2B42-2F56-4F8E-AC36-7C440D14A1F7}" presName="node" presStyleLbl="node1" presStyleIdx="2" presStyleCnt="3" custLinFactY="-54595" custLinFactNeighborX="-18505" custLinFactNeighborY="-100000">
        <dgm:presLayoutVars>
          <dgm:bulletEnabled val="1"/>
        </dgm:presLayoutVars>
      </dgm:prSet>
      <dgm:spPr/>
    </dgm:pt>
  </dgm:ptLst>
  <dgm:cxnLst>
    <dgm:cxn modelId="{5CE5C806-9BD1-4629-B012-5A570A5AA17F}" type="presOf" srcId="{07FF2B42-2F56-4F8E-AC36-7C440D14A1F7}" destId="{AE3AB96E-FAE7-4765-9F2A-2132A80881BE}" srcOrd="0" destOrd="0" presId="urn:microsoft.com/office/officeart/2005/8/layout/process1"/>
    <dgm:cxn modelId="{4489D919-969B-4B25-A575-D97E1690EBAC}" type="presOf" srcId="{8A048EA3-4E0B-4A18-ACCB-B540AFD6BF63}" destId="{2D946677-9DF0-48DB-9AF9-1C07665A9FA7}" srcOrd="0" destOrd="0" presId="urn:microsoft.com/office/officeart/2005/8/layout/process1"/>
    <dgm:cxn modelId="{1A362630-B71B-499A-861D-86D54A69C01F}" srcId="{E967F94D-B3B6-405E-9491-E5B0AB0521F7}" destId="{07FF2B42-2F56-4F8E-AC36-7C440D14A1F7}" srcOrd="2" destOrd="0" parTransId="{BA046D08-71BD-4217-B637-F305FE59AB85}" sibTransId="{024A0B92-346E-4268-91A0-A7B4F388C768}"/>
    <dgm:cxn modelId="{64B33565-C253-41F1-B8B0-AA37733A69F9}" srcId="{E967F94D-B3B6-405E-9491-E5B0AB0521F7}" destId="{9F2A35A7-EF12-4E69-B9FA-B0E42EFC7546}" srcOrd="0" destOrd="0" parTransId="{D7576B18-591E-48DA-8490-FB9A35D2A924}" sibTransId="{498480BB-E8E0-4606-A284-FC9D89824EF8}"/>
    <dgm:cxn modelId="{11204A71-8FA0-497B-90BF-5ED0C54FDB68}" type="presOf" srcId="{9F2A35A7-EF12-4E69-B9FA-B0E42EFC7546}" destId="{D6F84F35-C60A-4627-8C24-979F7A7D8F6B}" srcOrd="0" destOrd="0" presId="urn:microsoft.com/office/officeart/2005/8/layout/process1"/>
    <dgm:cxn modelId="{87474F8A-850B-4950-9A1B-8CA66773F3C4}" type="presOf" srcId="{8A048EA3-4E0B-4A18-ACCB-B540AFD6BF63}" destId="{597A763E-EBBB-4DBF-8FF1-05536EFDA787}" srcOrd="1" destOrd="0" presId="urn:microsoft.com/office/officeart/2005/8/layout/process1"/>
    <dgm:cxn modelId="{538632B1-87AF-49F0-90CA-3D2CFD12AE0D}" type="presOf" srcId="{B27A0DE5-CCDE-47C5-A440-1842D4E00300}" destId="{754B73F4-3518-4612-9819-8E6714592303}" srcOrd="0" destOrd="0" presId="urn:microsoft.com/office/officeart/2005/8/layout/process1"/>
    <dgm:cxn modelId="{7FEEC3B7-DE49-411F-98D6-3C1D7526B594}" type="presOf" srcId="{498480BB-E8E0-4606-A284-FC9D89824EF8}" destId="{17BAAAA1-BE54-4DD6-978C-B7EEDCAB242C}" srcOrd="0" destOrd="0" presId="urn:microsoft.com/office/officeart/2005/8/layout/process1"/>
    <dgm:cxn modelId="{7C966EB8-C413-4F66-9EEB-9A36BB5C78CB}" type="presOf" srcId="{E967F94D-B3B6-405E-9491-E5B0AB0521F7}" destId="{F18CA498-28CC-45C6-87A0-D4CABD0D79BD}" srcOrd="0" destOrd="0" presId="urn:microsoft.com/office/officeart/2005/8/layout/process1"/>
    <dgm:cxn modelId="{D3D60CBE-BBC1-40FD-83F4-B57699655CB0}" type="presOf" srcId="{498480BB-E8E0-4606-A284-FC9D89824EF8}" destId="{BCE2D048-60A7-4FE0-AA76-16A8D305EE6D}" srcOrd="1" destOrd="0" presId="urn:microsoft.com/office/officeart/2005/8/layout/process1"/>
    <dgm:cxn modelId="{FD80C8BF-9C6A-4507-A3EB-2E3821629A43}" srcId="{E967F94D-B3B6-405E-9491-E5B0AB0521F7}" destId="{B27A0DE5-CCDE-47C5-A440-1842D4E00300}" srcOrd="1" destOrd="0" parTransId="{6ED74A70-89C9-4F82-91BB-18FE0BAAF12E}" sibTransId="{8A048EA3-4E0B-4A18-ACCB-B540AFD6BF63}"/>
    <dgm:cxn modelId="{4F0A9F63-2B15-4294-9F8A-51C3FEDCB526}" type="presParOf" srcId="{F18CA498-28CC-45C6-87A0-D4CABD0D79BD}" destId="{D6F84F35-C60A-4627-8C24-979F7A7D8F6B}" srcOrd="0" destOrd="0" presId="urn:microsoft.com/office/officeart/2005/8/layout/process1"/>
    <dgm:cxn modelId="{B772E48F-5DF6-4E96-97BD-A86D71FCBEDF}" type="presParOf" srcId="{F18CA498-28CC-45C6-87A0-D4CABD0D79BD}" destId="{17BAAAA1-BE54-4DD6-978C-B7EEDCAB242C}" srcOrd="1" destOrd="0" presId="urn:microsoft.com/office/officeart/2005/8/layout/process1"/>
    <dgm:cxn modelId="{06E742ED-495E-4B27-A902-478128F11419}" type="presParOf" srcId="{17BAAAA1-BE54-4DD6-978C-B7EEDCAB242C}" destId="{BCE2D048-60A7-4FE0-AA76-16A8D305EE6D}" srcOrd="0" destOrd="0" presId="urn:microsoft.com/office/officeart/2005/8/layout/process1"/>
    <dgm:cxn modelId="{49DB3A75-85A0-49EC-A557-7C3AB3B8136A}" type="presParOf" srcId="{F18CA498-28CC-45C6-87A0-D4CABD0D79BD}" destId="{754B73F4-3518-4612-9819-8E6714592303}" srcOrd="2" destOrd="0" presId="urn:microsoft.com/office/officeart/2005/8/layout/process1"/>
    <dgm:cxn modelId="{7C70AAF6-85C5-42E7-BAC7-45CDB6FF7BE8}" type="presParOf" srcId="{F18CA498-28CC-45C6-87A0-D4CABD0D79BD}" destId="{2D946677-9DF0-48DB-9AF9-1C07665A9FA7}" srcOrd="3" destOrd="0" presId="urn:microsoft.com/office/officeart/2005/8/layout/process1"/>
    <dgm:cxn modelId="{B0E27AD4-CE33-4231-A875-1DED0DD1144E}" type="presParOf" srcId="{2D946677-9DF0-48DB-9AF9-1C07665A9FA7}" destId="{597A763E-EBBB-4DBF-8FF1-05536EFDA787}" srcOrd="0" destOrd="0" presId="urn:microsoft.com/office/officeart/2005/8/layout/process1"/>
    <dgm:cxn modelId="{9EF1B119-072C-411B-9CC2-59177357A7DA}" type="presParOf" srcId="{F18CA498-28CC-45C6-87A0-D4CABD0D79BD}" destId="{AE3AB96E-FAE7-4765-9F2A-2132A80881BE}"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91389-7359-43A8-A37F-0627A763F5E1}">
      <dsp:nvSpPr>
        <dsp:cNvPr id="0" name=""/>
        <dsp:cNvSpPr/>
      </dsp:nvSpPr>
      <dsp:spPr>
        <a:xfrm>
          <a:off x="15877" y="0"/>
          <a:ext cx="1061755" cy="63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Primary Care</a:t>
          </a:r>
        </a:p>
      </dsp:txBody>
      <dsp:txXfrm>
        <a:off x="34536" y="18659"/>
        <a:ext cx="1024437" cy="599735"/>
      </dsp:txXfrm>
    </dsp:sp>
    <dsp:sp modelId="{3EFDFA11-4148-43E0-98AC-4BBB42967D47}">
      <dsp:nvSpPr>
        <dsp:cNvPr id="0" name=""/>
        <dsp:cNvSpPr/>
      </dsp:nvSpPr>
      <dsp:spPr>
        <a:xfrm>
          <a:off x="1201487" y="265344"/>
          <a:ext cx="164215" cy="263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201487" y="318007"/>
        <a:ext cx="114951" cy="157989"/>
      </dsp:txXfrm>
    </dsp:sp>
    <dsp:sp modelId="{C43644F6-B229-4C1E-8C29-2D7DD279FF01}">
      <dsp:nvSpPr>
        <dsp:cNvPr id="0" name=""/>
        <dsp:cNvSpPr/>
      </dsp:nvSpPr>
      <dsp:spPr>
        <a:xfrm>
          <a:off x="1387473" y="0"/>
          <a:ext cx="1061755" cy="63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a:t>
          </a:r>
        </a:p>
      </dsp:txBody>
      <dsp:txXfrm>
        <a:off x="1406132" y="18659"/>
        <a:ext cx="1024437" cy="599735"/>
      </dsp:txXfrm>
    </dsp:sp>
    <dsp:sp modelId="{0C5B5326-F565-4C98-98FA-37F66D6C5213}">
      <dsp:nvSpPr>
        <dsp:cNvPr id="0" name=""/>
        <dsp:cNvSpPr/>
      </dsp:nvSpPr>
      <dsp:spPr>
        <a:xfrm>
          <a:off x="2545740" y="186868"/>
          <a:ext cx="204604" cy="263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545740" y="239531"/>
        <a:ext cx="143223" cy="157989"/>
      </dsp:txXfrm>
    </dsp:sp>
    <dsp:sp modelId="{ED21C8CD-4665-4F98-B007-8455C32A7188}">
      <dsp:nvSpPr>
        <dsp:cNvPr id="0" name=""/>
        <dsp:cNvSpPr/>
      </dsp:nvSpPr>
      <dsp:spPr>
        <a:xfrm>
          <a:off x="2835275" y="0"/>
          <a:ext cx="1061755" cy="63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Treatment of Disease</a:t>
          </a:r>
        </a:p>
      </dsp:txBody>
      <dsp:txXfrm>
        <a:off x="2853934" y="18659"/>
        <a:ext cx="1024437" cy="599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84F35-C60A-4627-8C24-979F7A7D8F6B}">
      <dsp:nvSpPr>
        <dsp:cNvPr id="0" name=""/>
        <dsp:cNvSpPr/>
      </dsp:nvSpPr>
      <dsp:spPr>
        <a:xfrm>
          <a:off x="76201" y="358450"/>
          <a:ext cx="1060921" cy="81558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Public Health</a:t>
          </a:r>
        </a:p>
      </dsp:txBody>
      <dsp:txXfrm>
        <a:off x="100089" y="382338"/>
        <a:ext cx="1013145" cy="767807"/>
      </dsp:txXfrm>
    </dsp:sp>
    <dsp:sp modelId="{17BAAAA1-BE54-4DD6-978C-B7EEDCAB242C}">
      <dsp:nvSpPr>
        <dsp:cNvPr id="0" name=""/>
        <dsp:cNvSpPr/>
      </dsp:nvSpPr>
      <dsp:spPr>
        <a:xfrm>
          <a:off x="1214791" y="634688"/>
          <a:ext cx="164658" cy="2631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214791" y="687310"/>
        <a:ext cx="115261" cy="157864"/>
      </dsp:txXfrm>
    </dsp:sp>
    <dsp:sp modelId="{754B73F4-3518-4612-9819-8E6714592303}">
      <dsp:nvSpPr>
        <dsp:cNvPr id="0" name=""/>
        <dsp:cNvSpPr/>
      </dsp:nvSpPr>
      <dsp:spPr>
        <a:xfrm>
          <a:off x="1447798" y="358450"/>
          <a:ext cx="1060921" cy="81558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Population</a:t>
          </a:r>
        </a:p>
      </dsp:txBody>
      <dsp:txXfrm>
        <a:off x="1471686" y="382338"/>
        <a:ext cx="1013145" cy="767807"/>
      </dsp:txXfrm>
    </dsp:sp>
    <dsp:sp modelId="{2D946677-9DF0-48DB-9AF9-1C07665A9FA7}">
      <dsp:nvSpPr>
        <dsp:cNvPr id="0" name=""/>
        <dsp:cNvSpPr/>
      </dsp:nvSpPr>
      <dsp:spPr>
        <a:xfrm>
          <a:off x="2605439" y="634688"/>
          <a:ext cx="205046" cy="2631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605439" y="687310"/>
        <a:ext cx="143532" cy="157864"/>
      </dsp:txXfrm>
    </dsp:sp>
    <dsp:sp modelId="{AE3AB96E-FAE7-4765-9F2A-2132A80881BE}">
      <dsp:nvSpPr>
        <dsp:cNvPr id="0" name=""/>
        <dsp:cNvSpPr/>
      </dsp:nvSpPr>
      <dsp:spPr>
        <a:xfrm>
          <a:off x="2895599" y="358450"/>
          <a:ext cx="1060921" cy="81558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Prevention &amp; Control of Disease</a:t>
          </a:r>
        </a:p>
      </dsp:txBody>
      <dsp:txXfrm>
        <a:off x="2919487" y="382338"/>
        <a:ext cx="1013145" cy="7678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0.35185</cdr:x>
      <cdr:y>0.26938</cdr:y>
    </cdr:from>
    <cdr:to>
      <cdr:x>0.59259</cdr:x>
      <cdr:y>0.40407</cdr:y>
    </cdr:to>
    <cdr:sp macro="" textlink="">
      <cdr:nvSpPr>
        <cdr:cNvPr id="2" name="TextBox 1"/>
        <cdr:cNvSpPr txBox="1"/>
      </cdr:nvSpPr>
      <cdr:spPr>
        <a:xfrm xmlns:a="http://schemas.openxmlformats.org/drawingml/2006/main">
          <a:off x="2895600" y="1219200"/>
          <a:ext cx="1981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0.35185</cdr:x>
      <cdr:y>0.26938</cdr:y>
    </cdr:from>
    <cdr:to>
      <cdr:x>0.59259</cdr:x>
      <cdr:y>0.40407</cdr:y>
    </cdr:to>
    <cdr:sp macro="" textlink="">
      <cdr:nvSpPr>
        <cdr:cNvPr id="2" name="TextBox 1"/>
        <cdr:cNvSpPr txBox="1"/>
      </cdr:nvSpPr>
      <cdr:spPr>
        <a:xfrm xmlns:a="http://schemas.openxmlformats.org/drawingml/2006/main">
          <a:off x="2895600" y="1219200"/>
          <a:ext cx="1981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0.375</cdr:x>
      <cdr:y>0.04785</cdr:y>
    </cdr:from>
    <cdr:to>
      <cdr:x>0.625</cdr:x>
      <cdr:y>0.1657</cdr:y>
    </cdr:to>
    <cdr:sp macro="" textlink="">
      <cdr:nvSpPr>
        <cdr:cNvPr id="3" name="TextBox 1"/>
        <cdr:cNvSpPr txBox="1"/>
      </cdr:nvSpPr>
      <cdr:spPr>
        <a:xfrm xmlns:a="http://schemas.openxmlformats.org/drawingml/2006/main">
          <a:off x="2957512" y="208211"/>
          <a:ext cx="1971675" cy="5128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t>Drugs and medical care</a:t>
          </a:r>
        </a:p>
      </cdr:txBody>
    </cdr:sp>
  </cdr:relSizeAnchor>
  <cdr:relSizeAnchor xmlns:cdr="http://schemas.openxmlformats.org/drawingml/2006/chartDrawing">
    <cdr:from>
      <cdr:x>0.61514</cdr:x>
      <cdr:y>0.06859</cdr:y>
    </cdr:from>
    <cdr:to>
      <cdr:x>0.68398</cdr:x>
      <cdr:y>0.10507</cdr:y>
    </cdr:to>
    <cdr:pic>
      <cdr:nvPicPr>
        <cdr:cNvPr id="4" name="Picture 3">
          <a:extLst xmlns:a="http://schemas.openxmlformats.org/drawingml/2006/main">
            <a:ext uri="{FF2B5EF4-FFF2-40B4-BE49-F238E27FC236}">
              <a16:creationId xmlns:a16="http://schemas.microsoft.com/office/drawing/2014/main" id="{FB4F888B-D71F-4F96-A83D-EBCEF8D35F67}"/>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51400" y="298450"/>
          <a:ext cx="542925" cy="1587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drawings/drawing3.xml><?xml version="1.0" encoding="utf-8"?>
<c:userShapes xmlns:c="http://schemas.openxmlformats.org/drawingml/2006/chart">
  <cdr:relSizeAnchor xmlns:cdr="http://schemas.openxmlformats.org/drawingml/2006/chartDrawing">
    <cdr:from>
      <cdr:x>0.35185</cdr:x>
      <cdr:y>0.26938</cdr:y>
    </cdr:from>
    <cdr:to>
      <cdr:x>0.59259</cdr:x>
      <cdr:y>0.40407</cdr:y>
    </cdr:to>
    <cdr:sp macro="" textlink="">
      <cdr:nvSpPr>
        <cdr:cNvPr id="2" name="TextBox 1"/>
        <cdr:cNvSpPr txBox="1"/>
      </cdr:nvSpPr>
      <cdr:spPr>
        <a:xfrm xmlns:a="http://schemas.openxmlformats.org/drawingml/2006/main">
          <a:off x="2895600" y="1219200"/>
          <a:ext cx="1981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0.375</cdr:x>
      <cdr:y>0.04785</cdr:y>
    </cdr:from>
    <cdr:to>
      <cdr:x>0.625</cdr:x>
      <cdr:y>0.1657</cdr:y>
    </cdr:to>
    <cdr:sp macro="" textlink="">
      <cdr:nvSpPr>
        <cdr:cNvPr id="3" name="TextBox 1"/>
        <cdr:cNvSpPr txBox="1"/>
      </cdr:nvSpPr>
      <cdr:spPr>
        <a:xfrm xmlns:a="http://schemas.openxmlformats.org/drawingml/2006/main">
          <a:off x="2957512" y="208211"/>
          <a:ext cx="1971675" cy="5128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t>Drugs and medical care</a:t>
          </a:r>
        </a:p>
      </cdr:txBody>
    </cdr:sp>
  </cdr:relSizeAnchor>
  <cdr:relSizeAnchor xmlns:cdr="http://schemas.openxmlformats.org/drawingml/2006/chartDrawing">
    <cdr:from>
      <cdr:x>0.61514</cdr:x>
      <cdr:y>0.06859</cdr:y>
    </cdr:from>
    <cdr:to>
      <cdr:x>0.68398</cdr:x>
      <cdr:y>0.10507</cdr:y>
    </cdr:to>
    <cdr:pic>
      <cdr:nvPicPr>
        <cdr:cNvPr id="4" name="Picture 3">
          <a:extLst xmlns:a="http://schemas.openxmlformats.org/drawingml/2006/main">
            <a:ext uri="{FF2B5EF4-FFF2-40B4-BE49-F238E27FC236}">
              <a16:creationId xmlns:a16="http://schemas.microsoft.com/office/drawing/2014/main" id="{3E578D64-DDA0-4D34-92D1-31B5AC0453E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51400" y="298450"/>
          <a:ext cx="542925" cy="1587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141FE-3174-6746-A7F9-DC07CAE87652}"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94EA4-A456-A147-B90B-1047002CE766}" type="slidenum">
              <a:rPr lang="en-US" smtClean="0"/>
              <a:t>‹#›</a:t>
            </a:fld>
            <a:endParaRPr lang="en-US"/>
          </a:p>
        </p:txBody>
      </p:sp>
    </p:spTree>
    <p:extLst>
      <p:ext uri="{BB962C8B-B14F-4D97-AF65-F5344CB8AC3E}">
        <p14:creationId xmlns:p14="http://schemas.microsoft.com/office/powerpoint/2010/main" val="30769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Come back at the end to discuss where this HD is in regard to the FPHS</a:t>
            </a:r>
          </a:p>
        </p:txBody>
      </p:sp>
      <p:sp>
        <p:nvSpPr>
          <p:cNvPr id="4" name="Slide Number Placeholder 3"/>
          <p:cNvSpPr>
            <a:spLocks noGrp="1"/>
          </p:cNvSpPr>
          <p:nvPr>
            <p:ph type="sldNum" sz="quarter" idx="5"/>
          </p:nvPr>
        </p:nvSpPr>
        <p:spPr/>
        <p:txBody>
          <a:bodyPr/>
          <a:lstStyle/>
          <a:p>
            <a:fld id="{D8894EA4-A456-A147-B90B-1047002CE766}" type="slidenum">
              <a:rPr lang="en-US" smtClean="0"/>
              <a:t>13</a:t>
            </a:fld>
            <a:endParaRPr lang="en-US"/>
          </a:p>
        </p:txBody>
      </p:sp>
    </p:spTree>
    <p:extLst>
      <p:ext uri="{BB962C8B-B14F-4D97-AF65-F5344CB8AC3E}">
        <p14:creationId xmlns:p14="http://schemas.microsoft.com/office/powerpoint/2010/main" val="386363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 to give some history on BOH </a:t>
            </a:r>
          </a:p>
        </p:txBody>
      </p:sp>
      <p:sp>
        <p:nvSpPr>
          <p:cNvPr id="4" name="Slide Number Placeholder 3"/>
          <p:cNvSpPr>
            <a:spLocks noGrp="1"/>
          </p:cNvSpPr>
          <p:nvPr>
            <p:ph type="sldNum" sz="quarter" idx="5"/>
          </p:nvPr>
        </p:nvSpPr>
        <p:spPr/>
        <p:txBody>
          <a:bodyPr/>
          <a:lstStyle/>
          <a:p>
            <a:fld id="{D8894EA4-A456-A147-B90B-1047002CE766}" type="slidenum">
              <a:rPr lang="en-US" smtClean="0"/>
              <a:t>21</a:t>
            </a:fld>
            <a:endParaRPr lang="en-US"/>
          </a:p>
        </p:txBody>
      </p:sp>
    </p:spTree>
    <p:extLst>
      <p:ext uri="{BB962C8B-B14F-4D97-AF65-F5344CB8AC3E}">
        <p14:creationId xmlns:p14="http://schemas.microsoft.com/office/powerpoint/2010/main" val="339639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94EA4-A456-A147-B90B-1047002CE766}" type="slidenum">
              <a:rPr lang="en-US" smtClean="0"/>
              <a:t>33</a:t>
            </a:fld>
            <a:endParaRPr lang="en-US"/>
          </a:p>
        </p:txBody>
      </p:sp>
    </p:spTree>
    <p:extLst>
      <p:ext uri="{BB962C8B-B14F-4D97-AF65-F5344CB8AC3E}">
        <p14:creationId xmlns:p14="http://schemas.microsoft.com/office/powerpoint/2010/main" val="268429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94EA4-A456-A147-B90B-1047002CE766}" type="slidenum">
              <a:rPr lang="en-US" smtClean="0"/>
              <a:t>54</a:t>
            </a:fld>
            <a:endParaRPr lang="en-US"/>
          </a:p>
        </p:txBody>
      </p:sp>
    </p:spTree>
    <p:extLst>
      <p:ext uri="{BB962C8B-B14F-4D97-AF65-F5344CB8AC3E}">
        <p14:creationId xmlns:p14="http://schemas.microsoft.com/office/powerpoint/2010/main" val="190832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F1A780-AE2E-F44C-B569-25E8A1F3BC0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91326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1A780-AE2E-F44C-B569-25E8A1F3BC0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77840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1A780-AE2E-F44C-B569-25E8A1F3BC0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87323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AF3D-F7AD-41D4-B1EB-A1863FBB31F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A63354-02A1-4A8F-A1E0-88FEFAE26D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D43D65-C05B-497D-894E-AEB09DF4084C}"/>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8106A227-283A-4961-83BB-FE77614AD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A9D57-5A50-4987-80A8-FCFBB5BC07EB}"/>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286843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BDD5-C2BE-461F-8F3A-C6A13B83D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3277D-F502-49FA-B21A-78A82058C6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81ECC-504F-4A59-AEF1-FB374E94CE76}"/>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CFFF6452-6DC0-4534-8B14-DB1AD90E9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1BE96-80DD-4C00-8827-5BA5B20FC715}"/>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89118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5874-2891-46FE-BDD2-9B91EB7B316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18C41-D3CC-4A01-9484-73888E04023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83E691-AA2C-4429-A2A0-1452CF209893}"/>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6A9B56BA-B714-4A4A-B9B8-2211F86F5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35280-7D1F-4896-AF05-94C433F42B58}"/>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395943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B64D-46BC-4EDC-9E52-AD0F0D78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A93E5-1E6D-4CF9-9AE0-AFBFC95E75E8}"/>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2F79C-9774-47F4-9F8B-D556804FB7B2}"/>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A5E20-9635-45B9-99F2-8A8AB5AE359E}"/>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6" name="Footer Placeholder 5">
            <a:extLst>
              <a:ext uri="{FF2B5EF4-FFF2-40B4-BE49-F238E27FC236}">
                <a16:creationId xmlns:a16="http://schemas.microsoft.com/office/drawing/2014/main" id="{26AD53CF-14EA-464C-B7C7-4A48C51A4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1B214-CD25-4A8A-9B23-BB6632996FFF}"/>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1034329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1B3B-3F3B-470A-8B2D-980760FFFF4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6002A-1712-4513-9C10-F12255AD292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8E21D7-975E-4553-B62D-E0DDA4DDB8F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CE9BBE-EF13-4FB4-B272-418B758FDB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4E932B-594B-42AD-B2FE-3D5D33BE026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30733E-3BEF-43C8-8633-2AE5C8E82CEB}"/>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8" name="Footer Placeholder 7">
            <a:extLst>
              <a:ext uri="{FF2B5EF4-FFF2-40B4-BE49-F238E27FC236}">
                <a16:creationId xmlns:a16="http://schemas.microsoft.com/office/drawing/2014/main" id="{F5A933BC-4983-4E27-9B8D-0BEAAA7CB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5453CB-58B5-45F2-B3B4-B646189F3C08}"/>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345483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094D-6D71-4862-86CB-C03B76B71C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8AD39-6223-4200-8ADC-D95A64644BA7}"/>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4" name="Footer Placeholder 3">
            <a:extLst>
              <a:ext uri="{FF2B5EF4-FFF2-40B4-BE49-F238E27FC236}">
                <a16:creationId xmlns:a16="http://schemas.microsoft.com/office/drawing/2014/main" id="{93BE83D6-59FF-498D-8A87-20F09AD3B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B93DE-D1C6-423F-8B65-95749E664E32}"/>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3981984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72DBB-9FC1-436D-8A5F-827CB2A09584}"/>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3" name="Footer Placeholder 2">
            <a:extLst>
              <a:ext uri="{FF2B5EF4-FFF2-40B4-BE49-F238E27FC236}">
                <a16:creationId xmlns:a16="http://schemas.microsoft.com/office/drawing/2014/main" id="{476A414E-4CE8-4AFF-A7FA-7F1C037772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0348F-A84D-42D7-BBAD-378C85894C44}"/>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2811076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496B-6454-4A9C-B746-0F63F0E0E22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E3CA44-DFDC-4C66-B6BB-887E7D1BAB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9B38D-19E6-45BF-9D72-FD853E91C8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909BD-255F-4345-9301-33E2B69EF99F}"/>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6" name="Footer Placeholder 5">
            <a:extLst>
              <a:ext uri="{FF2B5EF4-FFF2-40B4-BE49-F238E27FC236}">
                <a16:creationId xmlns:a16="http://schemas.microsoft.com/office/drawing/2014/main" id="{403938DE-E4AF-49F6-A08A-23D7A4D1B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1F971-49C4-415C-AAAF-E5AF29713C8C}"/>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23348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1A780-AE2E-F44C-B569-25E8A1F3BC0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4127798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BB8D-B451-4865-8646-5E8C79507C1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C8DED-154C-4869-806C-6BDF9E50AB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890DE-B0D8-4EAC-9FA4-0BB6463D9D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07587A-94B3-41CD-AA8D-48399438A727}"/>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6" name="Footer Placeholder 5">
            <a:extLst>
              <a:ext uri="{FF2B5EF4-FFF2-40B4-BE49-F238E27FC236}">
                <a16:creationId xmlns:a16="http://schemas.microsoft.com/office/drawing/2014/main" id="{2AC8943C-9A1B-4332-9049-E1088F9C5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F7AF5-AC4F-4A68-A89E-49A4AC586BFC}"/>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338431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5D76-E788-4077-8599-CCF2026FF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1C177-F3E9-4645-B73B-DEED13A667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695E8-B2C6-4F16-82CF-BF5C1116D847}"/>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95FBF4E7-9C21-467D-85BE-F674C1238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E386A-A801-494F-8607-592C2C51E3EA}"/>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291765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A6A1C-11CE-4FB6-91F2-D7AABC2A028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15469-F952-476B-B611-66B3F02E2293}"/>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7ED50-E6F1-4F4D-940E-65A1A720FD45}"/>
              </a:ext>
            </a:extLst>
          </p:cNvPr>
          <p:cNvSpPr>
            <a:spLocks noGrp="1"/>
          </p:cNvSpPr>
          <p:nvPr>
            <p:ph type="dt" sz="half" idx="10"/>
          </p:nvPr>
        </p:nvSpPr>
        <p:spPr/>
        <p:txBody>
          <a:body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8E2A7217-7FB6-4BDA-8A86-A1FFEEA81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3E6D0-C87C-4432-83BD-FD1D9EB22DDB}"/>
              </a:ext>
            </a:extLst>
          </p:cNvPr>
          <p:cNvSpPr>
            <a:spLocks noGrp="1"/>
          </p:cNvSpPr>
          <p:nvPr>
            <p:ph type="sldNum" sz="quarter" idx="12"/>
          </p:nvPr>
        </p:nvSpPr>
        <p:spPr/>
        <p:txBody>
          <a:bodyPr/>
          <a:lstStyle/>
          <a:p>
            <a:fld id="{C3331E93-CA50-499A-B2FC-A6EB5039BD6C}" type="slidenum">
              <a:rPr lang="en-US" smtClean="0"/>
              <a:t>‹#›</a:t>
            </a:fld>
            <a:endParaRPr lang="en-US"/>
          </a:p>
        </p:txBody>
      </p:sp>
    </p:spTree>
    <p:extLst>
      <p:ext uri="{BB962C8B-B14F-4D97-AF65-F5344CB8AC3E}">
        <p14:creationId xmlns:p14="http://schemas.microsoft.com/office/powerpoint/2010/main" val="141213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7862E-C52A-46A6-9FF2-6FD5B9070069}"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0119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97375-8240-401B-A1E5-5AF813CB45A7}"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460555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7C7803-DBD4-4948-ABDB-E18115DD8641}"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4018720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43B50-FFDC-49BF-A2E4-C33A89C85761}"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738022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96F36D-1EEE-460F-BE16-B65DEAE4CD56}" type="datetime1">
              <a:rPr lang="en-US" smtClean="0"/>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1298331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17EB8-9C73-409D-8B96-B2478A9E6D27}" type="datetime1">
              <a:rPr lang="en-US" smtClean="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127941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2F58B-B162-4664-B660-6D41AF767543}" type="datetime1">
              <a:rPr lang="en-US" smtClean="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178835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1A780-AE2E-F44C-B569-25E8A1F3BC0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1404471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2CABAE9-B9FF-4834-AE89-DD7550CE8AC3}"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78007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B071EEB-6D4D-4168-A961-6FDAD285728C}"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13971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A6363-0896-46BA-85C0-08EF0055A66B}"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09387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9FD1E-D0DD-4229-9E2B-C57B51C57609}"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473321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7862E-C52A-46A6-9FF2-6FD5B9070069}"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210442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97375-8240-401B-A1E5-5AF813CB45A7}"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1708178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7C7803-DBD4-4948-ABDB-E18115DD8641}"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00801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43B50-FFDC-49BF-A2E4-C33A89C85761}"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45669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96F36D-1EEE-460F-BE16-B65DEAE4CD56}" type="datetime1">
              <a:rPr lang="en-US" smtClean="0"/>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488060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17EB8-9C73-409D-8B96-B2478A9E6D27}" type="datetime1">
              <a:rPr lang="en-US" smtClean="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4152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1A780-AE2E-F44C-B569-25E8A1F3BC0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1790755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2F58B-B162-4664-B660-6D41AF767543}" type="datetime1">
              <a:rPr lang="en-US" smtClean="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753766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CABAE9-B9FF-4834-AE89-DD7550CE8AC3}"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1177038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071EEB-6D4D-4168-A961-6FDAD285728C}" type="datetime1">
              <a:rPr lang="en-US" smtClean="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15837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A6363-0896-46BA-85C0-08EF0055A66B}"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2917221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9FD1E-D0DD-4229-9E2B-C57B51C57609}" type="datetime1">
              <a:rPr lang="en-US" smtClean="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4B2B-B656-D543-819C-3539812050B0}" type="slidenum">
              <a:rPr lang="en-US" smtClean="0"/>
              <a:t>‹#›</a:t>
            </a:fld>
            <a:endParaRPr lang="en-US" dirty="0"/>
          </a:p>
        </p:txBody>
      </p:sp>
    </p:spTree>
    <p:extLst>
      <p:ext uri="{BB962C8B-B14F-4D97-AF65-F5344CB8AC3E}">
        <p14:creationId xmlns:p14="http://schemas.microsoft.com/office/powerpoint/2010/main" val="3041230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72370" y="2785079"/>
            <a:ext cx="2199258" cy="5283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3252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939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4143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4681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2369" y="2076324"/>
            <a:ext cx="1574864" cy="157556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281866" y="4164863"/>
            <a:ext cx="732495" cy="32976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674685" y="2735863"/>
            <a:ext cx="1526032" cy="1453427"/>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5789281"/>
            <a:ext cx="4590304" cy="1062589"/>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6445958" y="3261051"/>
            <a:ext cx="1513823" cy="1514495"/>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6897665" y="4934324"/>
            <a:ext cx="1037701" cy="439692"/>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7996408" y="6094623"/>
            <a:ext cx="854577" cy="574042"/>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390664" y="1184726"/>
            <a:ext cx="0" cy="3322320"/>
          </a:xfrm>
          <a:custGeom>
            <a:avLst/>
            <a:gdLst/>
            <a:ahLst/>
            <a:cxnLst/>
            <a:rect l="l" t="t" r="r" b="b"/>
            <a:pathLst>
              <a:path h="3322320">
                <a:moveTo>
                  <a:pt x="0" y="3322120"/>
                </a:moveTo>
                <a:lnTo>
                  <a:pt x="0" y="0"/>
                </a:lnTo>
              </a:path>
            </a:pathLst>
          </a:custGeom>
          <a:ln w="21364">
            <a:solidFill>
              <a:srgbClr val="000000"/>
            </a:solidFill>
          </a:ln>
        </p:spPr>
        <p:txBody>
          <a:bodyPr wrap="square" lIns="0" tIns="0" rIns="0" bIns="0" rtlCol="0"/>
          <a:lstStyle/>
          <a:p>
            <a:endParaRPr/>
          </a:p>
        </p:txBody>
      </p:sp>
      <p:sp>
        <p:nvSpPr>
          <p:cNvPr id="24" name="bk object 24"/>
          <p:cNvSpPr/>
          <p:nvPr/>
        </p:nvSpPr>
        <p:spPr>
          <a:xfrm>
            <a:off x="2902511" y="1184726"/>
            <a:ext cx="0" cy="3322320"/>
          </a:xfrm>
          <a:custGeom>
            <a:avLst/>
            <a:gdLst/>
            <a:ahLst/>
            <a:cxnLst/>
            <a:rect l="l" t="t" r="r" b="b"/>
            <a:pathLst>
              <a:path h="3322320">
                <a:moveTo>
                  <a:pt x="0" y="3322120"/>
                </a:moveTo>
                <a:lnTo>
                  <a:pt x="0" y="0"/>
                </a:lnTo>
              </a:path>
            </a:pathLst>
          </a:custGeom>
          <a:ln w="15260">
            <a:solidFill>
              <a:srgbClr val="000000"/>
            </a:solidFill>
          </a:ln>
        </p:spPr>
        <p:txBody>
          <a:bodyPr wrap="square" lIns="0" tIns="0" rIns="0" bIns="0" rtlCol="0"/>
          <a:lstStyle/>
          <a:p>
            <a:endParaRPr/>
          </a:p>
        </p:txBody>
      </p:sp>
      <p:sp>
        <p:nvSpPr>
          <p:cNvPr id="25" name="bk object 25"/>
          <p:cNvSpPr/>
          <p:nvPr/>
        </p:nvSpPr>
        <p:spPr>
          <a:xfrm>
            <a:off x="3235186" y="1880906"/>
            <a:ext cx="0" cy="3200400"/>
          </a:xfrm>
          <a:custGeom>
            <a:avLst/>
            <a:gdLst/>
            <a:ahLst/>
            <a:cxnLst/>
            <a:rect l="l" t="t" r="r" b="b"/>
            <a:pathLst>
              <a:path h="3200400">
                <a:moveTo>
                  <a:pt x="0" y="3199983"/>
                </a:moveTo>
                <a:lnTo>
                  <a:pt x="0" y="0"/>
                </a:lnTo>
              </a:path>
            </a:pathLst>
          </a:custGeom>
          <a:ln w="15260">
            <a:solidFill>
              <a:srgbClr val="000000"/>
            </a:solidFill>
          </a:ln>
        </p:spPr>
        <p:txBody>
          <a:bodyPr wrap="square" lIns="0" tIns="0" rIns="0" bIns="0" rtlCol="0"/>
          <a:lstStyle/>
          <a:p>
            <a:endParaRPr/>
          </a:p>
        </p:txBody>
      </p:sp>
      <p:sp>
        <p:nvSpPr>
          <p:cNvPr id="26" name="bk object 26"/>
          <p:cNvSpPr/>
          <p:nvPr/>
        </p:nvSpPr>
        <p:spPr>
          <a:xfrm>
            <a:off x="5655472" y="1880906"/>
            <a:ext cx="0" cy="3200400"/>
          </a:xfrm>
          <a:custGeom>
            <a:avLst/>
            <a:gdLst/>
            <a:ahLst/>
            <a:cxnLst/>
            <a:rect l="l" t="t" r="r" b="b"/>
            <a:pathLst>
              <a:path h="3200400">
                <a:moveTo>
                  <a:pt x="0" y="3199983"/>
                </a:moveTo>
                <a:lnTo>
                  <a:pt x="0" y="0"/>
                </a:lnTo>
              </a:path>
            </a:pathLst>
          </a:custGeom>
          <a:ln w="18312">
            <a:solidFill>
              <a:srgbClr val="000000"/>
            </a:solidFill>
          </a:ln>
        </p:spPr>
        <p:txBody>
          <a:bodyPr wrap="square" lIns="0" tIns="0" rIns="0" bIns="0" rtlCol="0"/>
          <a:lstStyle/>
          <a:p>
            <a:endParaRPr/>
          </a:p>
        </p:txBody>
      </p:sp>
      <p:sp>
        <p:nvSpPr>
          <p:cNvPr id="27" name="bk object 27"/>
          <p:cNvSpPr/>
          <p:nvPr/>
        </p:nvSpPr>
        <p:spPr>
          <a:xfrm>
            <a:off x="5835544" y="2357239"/>
            <a:ext cx="0" cy="3529965"/>
          </a:xfrm>
          <a:custGeom>
            <a:avLst/>
            <a:gdLst/>
            <a:ahLst/>
            <a:cxnLst/>
            <a:rect l="l" t="t" r="r" b="b"/>
            <a:pathLst>
              <a:path h="3529965">
                <a:moveTo>
                  <a:pt x="0" y="3529752"/>
                </a:moveTo>
                <a:lnTo>
                  <a:pt x="0" y="0"/>
                </a:lnTo>
              </a:path>
            </a:pathLst>
          </a:custGeom>
          <a:ln w="3175">
            <a:solidFill>
              <a:srgbClr val="000000"/>
            </a:solidFill>
          </a:ln>
        </p:spPr>
        <p:txBody>
          <a:bodyPr wrap="square" lIns="0" tIns="0" rIns="0" bIns="0" rtlCol="0"/>
          <a:lstStyle/>
          <a:p>
            <a:endParaRPr/>
          </a:p>
        </p:txBody>
      </p:sp>
      <p:sp>
        <p:nvSpPr>
          <p:cNvPr id="28" name="bk object 28"/>
          <p:cNvSpPr/>
          <p:nvPr/>
        </p:nvSpPr>
        <p:spPr>
          <a:xfrm>
            <a:off x="5997303" y="2662581"/>
            <a:ext cx="0" cy="3077845"/>
          </a:xfrm>
          <a:custGeom>
            <a:avLst/>
            <a:gdLst/>
            <a:ahLst/>
            <a:cxnLst/>
            <a:rect l="l" t="t" r="r" b="b"/>
            <a:pathLst>
              <a:path h="3077845">
                <a:moveTo>
                  <a:pt x="0" y="3077846"/>
                </a:moveTo>
                <a:lnTo>
                  <a:pt x="0" y="0"/>
                </a:lnTo>
              </a:path>
            </a:pathLst>
          </a:custGeom>
          <a:ln w="18312">
            <a:solidFill>
              <a:srgbClr val="000000"/>
            </a:solidFill>
          </a:ln>
        </p:spPr>
        <p:txBody>
          <a:bodyPr wrap="square" lIns="0" tIns="0" rIns="0" bIns="0" rtlCol="0"/>
          <a:lstStyle/>
          <a:p>
            <a:endParaRPr/>
          </a:p>
        </p:txBody>
      </p:sp>
      <p:sp>
        <p:nvSpPr>
          <p:cNvPr id="29" name="bk object 29"/>
          <p:cNvSpPr/>
          <p:nvPr/>
        </p:nvSpPr>
        <p:spPr>
          <a:xfrm>
            <a:off x="8402329" y="2662581"/>
            <a:ext cx="0" cy="3077845"/>
          </a:xfrm>
          <a:custGeom>
            <a:avLst/>
            <a:gdLst/>
            <a:ahLst/>
            <a:cxnLst/>
            <a:rect l="l" t="t" r="r" b="b"/>
            <a:pathLst>
              <a:path h="3077845">
                <a:moveTo>
                  <a:pt x="0" y="3077846"/>
                </a:moveTo>
                <a:lnTo>
                  <a:pt x="0" y="0"/>
                </a:lnTo>
              </a:path>
            </a:pathLst>
          </a:custGeom>
          <a:ln w="15260">
            <a:solidFill>
              <a:srgbClr val="000000"/>
            </a:solidFill>
          </a:ln>
        </p:spPr>
        <p:txBody>
          <a:bodyPr wrap="square" lIns="0" tIns="0" rIns="0" bIns="0" rtlCol="0"/>
          <a:lstStyle/>
          <a:p>
            <a:endParaRPr/>
          </a:p>
        </p:txBody>
      </p:sp>
      <p:sp>
        <p:nvSpPr>
          <p:cNvPr id="30" name="bk object 30"/>
          <p:cNvSpPr/>
          <p:nvPr/>
        </p:nvSpPr>
        <p:spPr>
          <a:xfrm>
            <a:off x="0" y="41984"/>
            <a:ext cx="9144000" cy="0"/>
          </a:xfrm>
          <a:custGeom>
            <a:avLst/>
            <a:gdLst/>
            <a:ahLst/>
            <a:cxnLst/>
            <a:rect l="l" t="t" r="r" b="b"/>
            <a:pathLst>
              <a:path w="9144000">
                <a:moveTo>
                  <a:pt x="0" y="0"/>
                </a:moveTo>
                <a:lnTo>
                  <a:pt x="9144000" y="0"/>
                </a:lnTo>
              </a:path>
            </a:pathLst>
          </a:custGeom>
          <a:ln w="83968">
            <a:solidFill>
              <a:srgbClr val="000000"/>
            </a:solidFill>
          </a:ln>
        </p:spPr>
        <p:txBody>
          <a:bodyPr wrap="square" lIns="0" tIns="0" rIns="0" bIns="0" rtlCol="0"/>
          <a:lstStyle/>
          <a:p>
            <a:endParaRPr/>
          </a:p>
        </p:txBody>
      </p:sp>
      <p:sp>
        <p:nvSpPr>
          <p:cNvPr id="31" name="bk object 31"/>
          <p:cNvSpPr/>
          <p:nvPr/>
        </p:nvSpPr>
        <p:spPr>
          <a:xfrm>
            <a:off x="378455" y="1199993"/>
            <a:ext cx="2539365" cy="0"/>
          </a:xfrm>
          <a:custGeom>
            <a:avLst/>
            <a:gdLst/>
            <a:ahLst/>
            <a:cxnLst/>
            <a:rect l="l" t="t" r="r" b="b"/>
            <a:pathLst>
              <a:path w="2539365">
                <a:moveTo>
                  <a:pt x="0" y="0"/>
                </a:moveTo>
                <a:lnTo>
                  <a:pt x="2539316" y="0"/>
                </a:lnTo>
              </a:path>
            </a:pathLst>
          </a:custGeom>
          <a:ln w="21373">
            <a:solidFill>
              <a:srgbClr val="000000"/>
            </a:solidFill>
          </a:ln>
        </p:spPr>
        <p:txBody>
          <a:bodyPr wrap="square" lIns="0" tIns="0" rIns="0" bIns="0" rtlCol="0"/>
          <a:lstStyle/>
          <a:p>
            <a:endParaRPr/>
          </a:p>
        </p:txBody>
      </p:sp>
      <p:sp>
        <p:nvSpPr>
          <p:cNvPr id="32" name="bk object 32"/>
          <p:cNvSpPr/>
          <p:nvPr/>
        </p:nvSpPr>
        <p:spPr>
          <a:xfrm>
            <a:off x="940035" y="1514496"/>
            <a:ext cx="1428750" cy="0"/>
          </a:xfrm>
          <a:custGeom>
            <a:avLst/>
            <a:gdLst/>
            <a:ahLst/>
            <a:cxnLst/>
            <a:rect l="l" t="t" r="r" b="b"/>
            <a:pathLst>
              <a:path w="1428750">
                <a:moveTo>
                  <a:pt x="0" y="0"/>
                </a:moveTo>
                <a:lnTo>
                  <a:pt x="1428365" y="0"/>
                </a:lnTo>
              </a:path>
            </a:pathLst>
          </a:custGeom>
          <a:ln w="15267">
            <a:solidFill>
              <a:srgbClr val="000000"/>
            </a:solidFill>
          </a:ln>
        </p:spPr>
        <p:txBody>
          <a:bodyPr wrap="square" lIns="0" tIns="0" rIns="0" bIns="0" rtlCol="0"/>
          <a:lstStyle/>
          <a:p>
            <a:endParaRPr/>
          </a:p>
        </p:txBody>
      </p:sp>
      <p:sp>
        <p:nvSpPr>
          <p:cNvPr id="33" name="bk object 33"/>
          <p:cNvSpPr/>
          <p:nvPr/>
        </p:nvSpPr>
        <p:spPr>
          <a:xfrm>
            <a:off x="3222978" y="1896173"/>
            <a:ext cx="2454275" cy="0"/>
          </a:xfrm>
          <a:custGeom>
            <a:avLst/>
            <a:gdLst/>
            <a:ahLst/>
            <a:cxnLst/>
            <a:rect l="l" t="t" r="r" b="b"/>
            <a:pathLst>
              <a:path w="2454275">
                <a:moveTo>
                  <a:pt x="0" y="0"/>
                </a:moveTo>
                <a:lnTo>
                  <a:pt x="2453858" y="0"/>
                </a:lnTo>
              </a:path>
            </a:pathLst>
          </a:custGeom>
          <a:ln w="18320">
            <a:solidFill>
              <a:srgbClr val="000000"/>
            </a:solidFill>
          </a:ln>
        </p:spPr>
        <p:txBody>
          <a:bodyPr wrap="square" lIns="0" tIns="0" rIns="0" bIns="0" rtlCol="0"/>
          <a:lstStyle/>
          <a:p>
            <a:endParaRPr/>
          </a:p>
        </p:txBody>
      </p:sp>
      <p:sp>
        <p:nvSpPr>
          <p:cNvPr id="34" name="bk object 34"/>
          <p:cNvSpPr/>
          <p:nvPr/>
        </p:nvSpPr>
        <p:spPr>
          <a:xfrm>
            <a:off x="3772349" y="2201515"/>
            <a:ext cx="1367790" cy="0"/>
          </a:xfrm>
          <a:custGeom>
            <a:avLst/>
            <a:gdLst/>
            <a:ahLst/>
            <a:cxnLst/>
            <a:rect l="l" t="t" r="r" b="b"/>
            <a:pathLst>
              <a:path w="1367789">
                <a:moveTo>
                  <a:pt x="0" y="0"/>
                </a:moveTo>
                <a:lnTo>
                  <a:pt x="1367324" y="0"/>
                </a:lnTo>
              </a:path>
            </a:pathLst>
          </a:custGeom>
          <a:ln w="21373">
            <a:solidFill>
              <a:srgbClr val="000000"/>
            </a:solidFill>
          </a:ln>
        </p:spPr>
        <p:txBody>
          <a:bodyPr wrap="square" lIns="0" tIns="0" rIns="0" bIns="0" rtlCol="0"/>
          <a:lstStyle/>
          <a:p>
            <a:endParaRPr/>
          </a:p>
        </p:txBody>
      </p:sp>
      <p:sp>
        <p:nvSpPr>
          <p:cNvPr id="35" name="bk object 35"/>
          <p:cNvSpPr/>
          <p:nvPr/>
        </p:nvSpPr>
        <p:spPr>
          <a:xfrm>
            <a:off x="5982043" y="2519071"/>
            <a:ext cx="2442210" cy="134620"/>
          </a:xfrm>
          <a:custGeom>
            <a:avLst/>
            <a:gdLst/>
            <a:ahLst/>
            <a:cxnLst/>
            <a:rect l="l" t="t" r="r" b="b"/>
            <a:pathLst>
              <a:path w="2442209" h="134619">
                <a:moveTo>
                  <a:pt x="0" y="0"/>
                </a:moveTo>
                <a:lnTo>
                  <a:pt x="2441650" y="0"/>
                </a:lnTo>
                <a:lnTo>
                  <a:pt x="2441650" y="134350"/>
                </a:lnTo>
                <a:lnTo>
                  <a:pt x="0" y="134350"/>
                </a:lnTo>
                <a:lnTo>
                  <a:pt x="0" y="0"/>
                </a:lnTo>
                <a:close/>
              </a:path>
            </a:pathLst>
          </a:custGeom>
          <a:solidFill>
            <a:srgbClr val="000000"/>
          </a:solidFill>
        </p:spPr>
        <p:txBody>
          <a:bodyPr wrap="square" lIns="0" tIns="0" rIns="0" bIns="0" rtlCol="0"/>
          <a:lstStyle/>
          <a:p>
            <a:endParaRPr/>
          </a:p>
        </p:txBody>
      </p:sp>
      <p:sp>
        <p:nvSpPr>
          <p:cNvPr id="36" name="bk object 36"/>
          <p:cNvSpPr/>
          <p:nvPr/>
        </p:nvSpPr>
        <p:spPr>
          <a:xfrm>
            <a:off x="6568039" y="2818306"/>
            <a:ext cx="1367790" cy="0"/>
          </a:xfrm>
          <a:custGeom>
            <a:avLst/>
            <a:gdLst/>
            <a:ahLst/>
            <a:cxnLst/>
            <a:rect l="l" t="t" r="r" b="b"/>
            <a:pathLst>
              <a:path w="1367790">
                <a:moveTo>
                  <a:pt x="0" y="0"/>
                </a:moveTo>
                <a:lnTo>
                  <a:pt x="1367324" y="0"/>
                </a:lnTo>
              </a:path>
            </a:pathLst>
          </a:custGeom>
          <a:ln w="18320">
            <a:solidFill>
              <a:srgbClr val="000000"/>
            </a:solidFill>
          </a:ln>
        </p:spPr>
        <p:txBody>
          <a:bodyPr wrap="square" lIns="0" tIns="0" rIns="0" bIns="0" rtlCol="0"/>
          <a:lstStyle/>
          <a:p>
            <a:endParaRPr/>
          </a:p>
        </p:txBody>
      </p:sp>
      <p:sp>
        <p:nvSpPr>
          <p:cNvPr id="37" name="bk object 37"/>
          <p:cNvSpPr/>
          <p:nvPr/>
        </p:nvSpPr>
        <p:spPr>
          <a:xfrm>
            <a:off x="940035" y="3911430"/>
            <a:ext cx="1428750" cy="0"/>
          </a:xfrm>
          <a:custGeom>
            <a:avLst/>
            <a:gdLst/>
            <a:ahLst/>
            <a:cxnLst/>
            <a:rect l="l" t="t" r="r" b="b"/>
            <a:pathLst>
              <a:path w="1428750">
                <a:moveTo>
                  <a:pt x="0" y="0"/>
                </a:moveTo>
                <a:lnTo>
                  <a:pt x="1428365" y="0"/>
                </a:lnTo>
              </a:path>
            </a:pathLst>
          </a:custGeom>
          <a:ln w="18320">
            <a:solidFill>
              <a:srgbClr val="000000"/>
            </a:solidFill>
          </a:ln>
        </p:spPr>
        <p:txBody>
          <a:bodyPr wrap="square" lIns="0" tIns="0" rIns="0" bIns="0" rtlCol="0"/>
          <a:lstStyle/>
          <a:p>
            <a:endParaRPr/>
          </a:p>
        </p:txBody>
      </p:sp>
      <p:sp>
        <p:nvSpPr>
          <p:cNvPr id="38" name="bk object 38"/>
          <p:cNvSpPr/>
          <p:nvPr/>
        </p:nvSpPr>
        <p:spPr>
          <a:xfrm>
            <a:off x="3772349" y="4549594"/>
            <a:ext cx="1367790" cy="0"/>
          </a:xfrm>
          <a:custGeom>
            <a:avLst/>
            <a:gdLst/>
            <a:ahLst/>
            <a:cxnLst/>
            <a:rect l="l" t="t" r="r" b="b"/>
            <a:pathLst>
              <a:path w="1367789">
                <a:moveTo>
                  <a:pt x="0" y="0"/>
                </a:moveTo>
                <a:lnTo>
                  <a:pt x="1367324" y="0"/>
                </a:lnTo>
              </a:path>
            </a:pathLst>
          </a:custGeom>
          <a:ln w="18320">
            <a:solidFill>
              <a:srgbClr val="000000"/>
            </a:solidFill>
          </a:ln>
        </p:spPr>
        <p:txBody>
          <a:bodyPr wrap="square" lIns="0" tIns="0" rIns="0" bIns="0" rtlCol="0"/>
          <a:lstStyle/>
          <a:p>
            <a:endParaRPr/>
          </a:p>
        </p:txBody>
      </p:sp>
      <p:sp>
        <p:nvSpPr>
          <p:cNvPr id="39" name="bk object 39"/>
          <p:cNvSpPr/>
          <p:nvPr/>
        </p:nvSpPr>
        <p:spPr>
          <a:xfrm>
            <a:off x="5982043" y="5725161"/>
            <a:ext cx="2442210" cy="0"/>
          </a:xfrm>
          <a:custGeom>
            <a:avLst/>
            <a:gdLst/>
            <a:ahLst/>
            <a:cxnLst/>
            <a:rect l="l" t="t" r="r" b="b"/>
            <a:pathLst>
              <a:path w="2442209">
                <a:moveTo>
                  <a:pt x="0" y="0"/>
                </a:moveTo>
                <a:lnTo>
                  <a:pt x="2441650" y="0"/>
                </a:lnTo>
              </a:path>
            </a:pathLst>
          </a:custGeom>
          <a:ln w="18320">
            <a:solidFill>
              <a:srgbClr val="000000"/>
            </a:solidFill>
          </a:ln>
        </p:spPr>
        <p:txBody>
          <a:bodyPr wrap="square" lIns="0" tIns="0" rIns="0" bIns="0" rtlCol="0"/>
          <a:lstStyle/>
          <a:p>
            <a:endParaRPr/>
          </a:p>
        </p:txBody>
      </p:sp>
      <p:sp>
        <p:nvSpPr>
          <p:cNvPr id="40" name="bk object 40"/>
          <p:cNvSpPr/>
          <p:nvPr/>
        </p:nvSpPr>
        <p:spPr>
          <a:xfrm>
            <a:off x="3796766" y="6848819"/>
            <a:ext cx="793750" cy="0"/>
          </a:xfrm>
          <a:custGeom>
            <a:avLst/>
            <a:gdLst/>
            <a:ahLst/>
            <a:cxnLst/>
            <a:rect l="l" t="t" r="r" b="b"/>
            <a:pathLst>
              <a:path w="793750">
                <a:moveTo>
                  <a:pt x="0" y="0"/>
                </a:moveTo>
                <a:lnTo>
                  <a:pt x="793536" y="0"/>
                </a:lnTo>
              </a:path>
            </a:pathLst>
          </a:custGeom>
          <a:ln w="21373">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01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1A780-AE2E-F44C-B569-25E8A1F3BC08}"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350293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1A780-AE2E-F44C-B569-25E8A1F3BC08}"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40188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1A780-AE2E-F44C-B569-25E8A1F3BC08}"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331962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1A780-AE2E-F44C-B569-25E8A1F3BC0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297591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1A780-AE2E-F44C-B569-25E8A1F3BC0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4B2B-B656-D543-819C-3539812050B0}" type="slidenum">
              <a:rPr lang="en-US" smtClean="0"/>
              <a:t>‹#›</a:t>
            </a:fld>
            <a:endParaRPr lang="en-US"/>
          </a:p>
        </p:txBody>
      </p:sp>
    </p:spTree>
    <p:extLst>
      <p:ext uri="{BB962C8B-B14F-4D97-AF65-F5344CB8AC3E}">
        <p14:creationId xmlns:p14="http://schemas.microsoft.com/office/powerpoint/2010/main" val="91268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1A780-AE2E-F44C-B569-25E8A1F3BC08}" type="datetimeFigureOut">
              <a:rPr lang="en-US" smtClean="0"/>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84B2B-B656-D543-819C-3539812050B0}" type="slidenum">
              <a:rPr lang="en-US" smtClean="0"/>
              <a:t>‹#›</a:t>
            </a:fld>
            <a:endParaRPr lang="en-US"/>
          </a:p>
        </p:txBody>
      </p:sp>
      <p:pic>
        <p:nvPicPr>
          <p:cNvPr id="9" name="Picture 8">
            <a:extLst>
              <a:ext uri="{FF2B5EF4-FFF2-40B4-BE49-F238E27FC236}">
                <a16:creationId xmlns:a16="http://schemas.microsoft.com/office/drawing/2014/main" id="{E005B342-F88F-4E30-9D53-18A35517F667}"/>
              </a:ext>
            </a:extLst>
          </p:cNvPr>
          <p:cNvPicPr>
            <a:picLocks noChangeAspect="1"/>
          </p:cNvPicPr>
          <p:nvPr userDrawn="1"/>
        </p:nvPicPr>
        <p:blipFill>
          <a:blip r:embed="rId13"/>
          <a:stretch>
            <a:fillRect/>
          </a:stretch>
        </p:blipFill>
        <p:spPr>
          <a:xfrm>
            <a:off x="7143" y="0"/>
            <a:ext cx="9129713" cy="6858000"/>
          </a:xfrm>
          <a:prstGeom prst="rect">
            <a:avLst/>
          </a:prstGeom>
        </p:spPr>
      </p:pic>
    </p:spTree>
    <p:extLst>
      <p:ext uri="{BB962C8B-B14F-4D97-AF65-F5344CB8AC3E}">
        <p14:creationId xmlns:p14="http://schemas.microsoft.com/office/powerpoint/2010/main" val="3921910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C9303-B645-4D2E-B730-F4B127807D0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F75C3-C912-4C35-95D6-6351D54C53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44FAF-8EE8-47A5-81BB-615448C9AF4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673DE-50A9-472E-8221-D8EC7A38047E}" type="datetimeFigureOut">
              <a:rPr lang="en-US" smtClean="0"/>
              <a:t>10/30/2023</a:t>
            </a:fld>
            <a:endParaRPr lang="en-US"/>
          </a:p>
        </p:txBody>
      </p:sp>
      <p:sp>
        <p:nvSpPr>
          <p:cNvPr id="5" name="Footer Placeholder 4">
            <a:extLst>
              <a:ext uri="{FF2B5EF4-FFF2-40B4-BE49-F238E27FC236}">
                <a16:creationId xmlns:a16="http://schemas.microsoft.com/office/drawing/2014/main" id="{50FEDDC1-E1E0-42CA-8627-DE589CD43A2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DEF7F5-A102-4E42-953F-3D4F6D68733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31E93-CA50-499A-B2FC-A6EB5039BD6C}" type="slidenum">
              <a:rPr lang="en-US" smtClean="0"/>
              <a:t>‹#›</a:t>
            </a:fld>
            <a:endParaRPr lang="en-US"/>
          </a:p>
        </p:txBody>
      </p:sp>
      <p:pic>
        <p:nvPicPr>
          <p:cNvPr id="7" name="Picture 6">
            <a:extLst>
              <a:ext uri="{FF2B5EF4-FFF2-40B4-BE49-F238E27FC236}">
                <a16:creationId xmlns:a16="http://schemas.microsoft.com/office/drawing/2014/main" id="{881F55F7-FEE1-4B6D-955E-E4421F8EE204}"/>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2545046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393C47-6C94-496E-80AE-1A0C36DEA151}" type="datetime1">
              <a:rPr lang="en-US" smtClean="0"/>
              <a:t>10/30/2023</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F84B2B-B656-D543-819C-3539812050B0}" type="slidenum">
              <a:rPr lang="en-US" smtClean="0"/>
              <a:t>‹#›</a:t>
            </a:fld>
            <a:endParaRPr lang="en-US" dirty="0"/>
          </a:p>
        </p:txBody>
      </p:sp>
      <p:pic>
        <p:nvPicPr>
          <p:cNvPr id="9" name="Picture 8">
            <a:extLst>
              <a:ext uri="{FF2B5EF4-FFF2-40B4-BE49-F238E27FC236}">
                <a16:creationId xmlns:a16="http://schemas.microsoft.com/office/drawing/2014/main" id="{E005B342-F88F-4E30-9D53-18A35517F667}"/>
              </a:ext>
            </a:extLst>
          </p:cNvPr>
          <p:cNvPicPr>
            <a:picLocks noChangeAspect="1"/>
          </p:cNvPicPr>
          <p:nvPr userDrawn="1"/>
        </p:nvPicPr>
        <p:blipFill>
          <a:blip r:embed="rId13"/>
          <a:stretch>
            <a:fillRect/>
          </a:stretch>
        </p:blipFill>
        <p:spPr>
          <a:xfrm>
            <a:off x="7144" y="0"/>
            <a:ext cx="9129713" cy="6858000"/>
          </a:xfrm>
          <a:prstGeom prst="rect">
            <a:avLst/>
          </a:prstGeom>
        </p:spPr>
      </p:pic>
    </p:spTree>
    <p:extLst>
      <p:ext uri="{BB962C8B-B14F-4D97-AF65-F5344CB8AC3E}">
        <p14:creationId xmlns:p14="http://schemas.microsoft.com/office/powerpoint/2010/main" val="7235003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93C47-6C94-496E-80AE-1A0C36DEA151}" type="datetime1">
              <a:rPr lang="en-US" smtClean="0"/>
              <a:t>10/30/2023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84B2B-B656-D543-819C-3539812050B0}" type="slidenum">
              <a:rPr lang="en-US" smtClean="0"/>
              <a:t>‹#›</a:t>
            </a:fld>
            <a:endParaRPr lang="en-US" dirty="0"/>
          </a:p>
        </p:txBody>
      </p:sp>
      <p:pic>
        <p:nvPicPr>
          <p:cNvPr id="9" name="Picture 8">
            <a:extLst>
              <a:ext uri="{FF2B5EF4-FFF2-40B4-BE49-F238E27FC236}">
                <a16:creationId xmlns:a16="http://schemas.microsoft.com/office/drawing/2014/main" id="{E005B342-F88F-4E30-9D53-18A35517F667}"/>
              </a:ext>
            </a:extLst>
          </p:cNvPr>
          <p:cNvPicPr>
            <a:picLocks noChangeAspect="1"/>
          </p:cNvPicPr>
          <p:nvPr userDrawn="1"/>
        </p:nvPicPr>
        <p:blipFill>
          <a:blip r:embed="rId13"/>
          <a:stretch>
            <a:fillRect/>
          </a:stretch>
        </p:blipFill>
        <p:spPr>
          <a:xfrm>
            <a:off x="7143" y="0"/>
            <a:ext cx="9129713" cy="6858000"/>
          </a:xfrm>
          <a:prstGeom prst="rect">
            <a:avLst/>
          </a:prstGeom>
        </p:spPr>
      </p:pic>
    </p:spTree>
    <p:extLst>
      <p:ext uri="{BB962C8B-B14F-4D97-AF65-F5344CB8AC3E}">
        <p14:creationId xmlns:p14="http://schemas.microsoft.com/office/powerpoint/2010/main" val="33248969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436876" y="1117653"/>
            <a:ext cx="4270247" cy="894080"/>
          </a:xfrm>
          <a:prstGeom prst="rect">
            <a:avLst/>
          </a:prstGeom>
        </p:spPr>
        <p:txBody>
          <a:bodyPr wrap="square" lIns="0" tIns="0" rIns="0" bIns="0">
            <a:spAutoFit/>
          </a:bodyPr>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95250" y="2727594"/>
            <a:ext cx="7753499" cy="199897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08374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mtrules.org/"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mtrules.org/gateway/ruleno.asp?RN=37.114.203"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ahealthiermontana.mt.gov/shaship" TargetMode="External"/><Relationship Id="rId2" Type="http://schemas.openxmlformats.org/officeDocument/2006/relationships/slideLayout" Target="../slideLayouts/slideLayout46.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6.xml"/><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25581"/>
            <a:ext cx="7772400" cy="2387600"/>
          </a:xfrm>
        </p:spPr>
        <p:txBody>
          <a:bodyPr>
            <a:normAutofit fontScale="90000"/>
          </a:bodyPr>
          <a:lstStyle/>
          <a:p>
            <a:r>
              <a:rPr lang="en-US" dirty="0"/>
              <a:t>Local Board of Health Training</a:t>
            </a:r>
            <a:br>
              <a:rPr lang="en-US" dirty="0"/>
            </a:br>
            <a:r>
              <a:rPr lang="en-US" sz="2400" dirty="0">
                <a:solidFill>
                  <a:prstClr val="black"/>
                </a:solidFill>
                <a:latin typeface="Calibri" panose="020F0502020204030204" pitchFamily="34" charset="0"/>
              </a:rPr>
              <a:t>Meagan K. Gillespie, BS</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t>(406-444-5563; Meagan.gillespie@mt.gov)</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t>Todd S. Harwell, MPH</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j-cs"/>
              </a:rPr>
              <a:t>(406-475-5907; tharwell@mt.gov)</a:t>
            </a:r>
            <a:endParaRPr lang="en-US" dirty="0"/>
          </a:p>
        </p:txBody>
      </p:sp>
    </p:spTree>
    <p:extLst>
      <p:ext uri="{BB962C8B-B14F-4D97-AF65-F5344CB8AC3E}">
        <p14:creationId xmlns:p14="http://schemas.microsoft.com/office/powerpoint/2010/main" val="295442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What is the value of public health?</a:t>
            </a: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54300" y="1825625"/>
            <a:ext cx="6435399" cy="4351338"/>
          </a:xfrm>
          <a:prstGeom prst="rect">
            <a:avLst/>
          </a:prstGeom>
        </p:spPr>
      </p:pic>
    </p:spTree>
    <p:extLst>
      <p:ext uri="{BB962C8B-B14F-4D97-AF65-F5344CB8AC3E}">
        <p14:creationId xmlns:p14="http://schemas.microsoft.com/office/powerpoint/2010/main" val="393994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Public Health System</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15" t="10677" r="4254" b="7486"/>
          <a:stretch/>
        </p:blipFill>
        <p:spPr bwMode="auto">
          <a:xfrm>
            <a:off x="457200" y="1511559"/>
            <a:ext cx="7391400" cy="497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5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Core Functions and 10 Essential Public Health Services</a:t>
            </a:r>
          </a:p>
        </p:txBody>
      </p:sp>
      <p:sp>
        <p:nvSpPr>
          <p:cNvPr id="4" name="Content Placeholder 3"/>
          <p:cNvSpPr>
            <a:spLocks noGrp="1"/>
          </p:cNvSpPr>
          <p:nvPr>
            <p:ph idx="1"/>
          </p:nvPr>
        </p:nvSpPr>
        <p:spPr/>
        <p:txBody>
          <a:bodyPr/>
          <a:lstStyle/>
          <a:p>
            <a:endParaRPr lang="en-US" dirty="0"/>
          </a:p>
          <a:p>
            <a:r>
              <a:rPr lang="en-US" dirty="0"/>
              <a:t>Provide a framework for public health services and responsibilities that should be undertaken in all communities</a:t>
            </a:r>
          </a:p>
          <a:p>
            <a:r>
              <a:rPr lang="en-US" dirty="0"/>
              <a:t>Incorporated in </a:t>
            </a:r>
            <a:r>
              <a:rPr lang="en-US" b="1" u="sng" dirty="0"/>
              <a:t>Montana Statutes </a:t>
            </a:r>
          </a:p>
          <a:p>
            <a:endParaRPr lang="en-US" dirty="0"/>
          </a:p>
        </p:txBody>
      </p:sp>
    </p:spTree>
    <p:extLst>
      <p:ext uri="{BB962C8B-B14F-4D97-AF65-F5344CB8AC3E}">
        <p14:creationId xmlns:p14="http://schemas.microsoft.com/office/powerpoint/2010/main" val="360580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Core Functions of Public Health</a:t>
            </a:r>
          </a:p>
        </p:txBody>
      </p:sp>
      <p:sp>
        <p:nvSpPr>
          <p:cNvPr id="4" name="Content Placeholder 3"/>
          <p:cNvSpPr>
            <a:spLocks noGrp="1"/>
          </p:cNvSpPr>
          <p:nvPr>
            <p:ph idx="1"/>
          </p:nvPr>
        </p:nvSpPr>
        <p:spPr/>
        <p:txBody>
          <a:bodyPr/>
          <a:lstStyle/>
          <a:p>
            <a:r>
              <a:rPr lang="en-US" dirty="0"/>
              <a:t>Assessment</a:t>
            </a:r>
          </a:p>
          <a:p>
            <a:r>
              <a:rPr lang="en-US" dirty="0"/>
              <a:t>Policy Development</a:t>
            </a:r>
          </a:p>
          <a:p>
            <a:r>
              <a:rPr lang="en-US" dirty="0"/>
              <a:t>Assurance</a:t>
            </a:r>
          </a:p>
        </p:txBody>
      </p:sp>
      <p:pic>
        <p:nvPicPr>
          <p:cNvPr id="5" name="Picture 4" descr="pubh_wh2"/>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90688"/>
            <a:ext cx="4023360" cy="4179887"/>
          </a:xfrm>
          <a:prstGeom prst="rect">
            <a:avLst/>
          </a:prstGeom>
          <a:noFill/>
          <a:ln>
            <a:noFill/>
          </a:ln>
        </p:spPr>
      </p:pic>
    </p:spTree>
    <p:extLst>
      <p:ext uri="{BB962C8B-B14F-4D97-AF65-F5344CB8AC3E}">
        <p14:creationId xmlns:p14="http://schemas.microsoft.com/office/powerpoint/2010/main" val="1312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7241E42-C77B-D577-346C-1AD773A29984}"/>
              </a:ext>
            </a:extLst>
          </p:cNvPr>
          <p:cNvPicPr>
            <a:picLocks noGrp="1" noChangeAspect="1"/>
          </p:cNvPicPr>
          <p:nvPr>
            <p:ph idx="1"/>
          </p:nvPr>
        </p:nvPicPr>
        <p:blipFill>
          <a:blip r:embed="rId2"/>
          <a:stretch>
            <a:fillRect/>
          </a:stretch>
        </p:blipFill>
        <p:spPr>
          <a:xfrm>
            <a:off x="1100626" y="506627"/>
            <a:ext cx="7545640" cy="5585254"/>
          </a:xfrm>
        </p:spPr>
      </p:pic>
    </p:spTree>
    <p:extLst>
      <p:ext uri="{BB962C8B-B14F-4D97-AF65-F5344CB8AC3E}">
        <p14:creationId xmlns:p14="http://schemas.microsoft.com/office/powerpoint/2010/main" val="196938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Montana Statutes</a:t>
            </a:r>
          </a:p>
        </p:txBody>
      </p:sp>
      <p:sp>
        <p:nvSpPr>
          <p:cNvPr id="5" name="Text Placeholder 4"/>
          <p:cNvSpPr>
            <a:spLocks noGrp="1"/>
          </p:cNvSpPr>
          <p:nvPr>
            <p:ph type="body" idx="1"/>
          </p:nvPr>
        </p:nvSpPr>
        <p:spPr/>
        <p:txBody>
          <a:bodyPr/>
          <a:lstStyle/>
          <a:p>
            <a:pPr algn="ctr"/>
            <a:r>
              <a:rPr lang="en-US" dirty="0">
                <a:solidFill>
                  <a:schemeClr val="tx1"/>
                </a:solidFill>
              </a:rPr>
              <a:t>Why we do what we do</a:t>
            </a:r>
          </a:p>
        </p:txBody>
      </p:sp>
    </p:spTree>
    <p:extLst>
      <p:ext uri="{BB962C8B-B14F-4D97-AF65-F5344CB8AC3E}">
        <p14:creationId xmlns:p14="http://schemas.microsoft.com/office/powerpoint/2010/main" val="126004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Sources of Legal Authorities for Public Health</a:t>
            </a:r>
          </a:p>
        </p:txBody>
      </p:sp>
      <p:sp>
        <p:nvSpPr>
          <p:cNvPr id="4" name="Content Placeholder 3"/>
          <p:cNvSpPr>
            <a:spLocks noGrp="1"/>
          </p:cNvSpPr>
          <p:nvPr>
            <p:ph idx="1"/>
          </p:nvPr>
        </p:nvSpPr>
        <p:spPr/>
        <p:txBody>
          <a:bodyPr/>
          <a:lstStyle/>
          <a:p>
            <a:r>
              <a:rPr lang="en-US" dirty="0"/>
              <a:t>Montana Code Annotated</a:t>
            </a:r>
          </a:p>
          <a:p>
            <a:pPr lvl="1"/>
            <a:r>
              <a:rPr lang="en-US" sz="2200" dirty="0"/>
              <a:t>Title 50, Health and Safety; Chapter 1: Administration of Public Health Laws</a:t>
            </a:r>
          </a:p>
          <a:p>
            <a:pPr lvl="1"/>
            <a:r>
              <a:rPr lang="en-US" sz="2200" dirty="0"/>
              <a:t>Scattered throughout statutes</a:t>
            </a:r>
          </a:p>
          <a:p>
            <a:r>
              <a:rPr lang="en-US" dirty="0"/>
              <a:t>Administrative Rules of Montana (ARMS)</a:t>
            </a:r>
          </a:p>
          <a:p>
            <a:r>
              <a:rPr lang="en-US" dirty="0"/>
              <a:t>Montana Courts</a:t>
            </a:r>
          </a:p>
          <a:p>
            <a:r>
              <a:rPr lang="en-US" dirty="0"/>
              <a:t>Attorney General opinions</a:t>
            </a:r>
          </a:p>
          <a:p>
            <a:r>
              <a:rPr lang="en-US" dirty="0"/>
              <a:t>Local governing bodies</a:t>
            </a:r>
          </a:p>
          <a:p>
            <a:r>
              <a:rPr lang="en-US" dirty="0"/>
              <a:t>Municipal codes</a:t>
            </a:r>
          </a:p>
          <a:p>
            <a:endParaRPr lang="en-US" dirty="0"/>
          </a:p>
        </p:txBody>
      </p:sp>
    </p:spTree>
    <p:extLst>
      <p:ext uri="{BB962C8B-B14F-4D97-AF65-F5344CB8AC3E}">
        <p14:creationId xmlns:p14="http://schemas.microsoft.com/office/powerpoint/2010/main" val="297437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26134"/>
            <a:ext cx="7886700" cy="1325563"/>
          </a:xfrm>
        </p:spPr>
        <p:txBody>
          <a:bodyPr/>
          <a:lstStyle/>
          <a:p>
            <a:pPr algn="ctr"/>
            <a:r>
              <a:rPr lang="en-US" dirty="0"/>
              <a:t>Differences Between Statutes and Rules</a:t>
            </a:r>
          </a:p>
        </p:txBody>
      </p:sp>
      <p:sp>
        <p:nvSpPr>
          <p:cNvPr id="5" name="Content Placeholder 4"/>
          <p:cNvSpPr>
            <a:spLocks noGrp="1"/>
          </p:cNvSpPr>
          <p:nvPr>
            <p:ph sz="half" idx="1"/>
          </p:nvPr>
        </p:nvSpPr>
        <p:spPr>
          <a:xfrm>
            <a:off x="628650" y="1600200"/>
            <a:ext cx="3867150" cy="4800599"/>
          </a:xfrm>
        </p:spPr>
        <p:txBody>
          <a:bodyPr>
            <a:normAutofit fontScale="92500" lnSpcReduction="10000"/>
          </a:bodyPr>
          <a:lstStyle/>
          <a:p>
            <a:r>
              <a:rPr lang="en-US" sz="2400" u="sng" dirty="0"/>
              <a:t>Statute</a:t>
            </a:r>
          </a:p>
          <a:p>
            <a:pPr lvl="1"/>
            <a:r>
              <a:rPr lang="en-US" sz="2200" dirty="0"/>
              <a:t>Written law passed by legislature</a:t>
            </a:r>
          </a:p>
          <a:p>
            <a:pPr lvl="1"/>
            <a:r>
              <a:rPr lang="en-US" sz="2200" dirty="0"/>
              <a:t>Usually broad and general</a:t>
            </a:r>
          </a:p>
          <a:p>
            <a:pPr lvl="1"/>
            <a:r>
              <a:rPr lang="en-US" sz="2200" dirty="0"/>
              <a:t>Requires legislative process to change, amend, or repeal</a:t>
            </a:r>
          </a:p>
          <a:p>
            <a:pPr lvl="1"/>
            <a:r>
              <a:rPr lang="en-US" sz="2200" dirty="0"/>
              <a:t>Or court can strike down or issue an injunction</a:t>
            </a:r>
          </a:p>
          <a:p>
            <a:pPr lvl="1"/>
            <a:r>
              <a:rPr lang="en-US" sz="2200" dirty="0"/>
              <a:t>Number separated by dashes</a:t>
            </a:r>
          </a:p>
          <a:p>
            <a:pPr lvl="1"/>
            <a:r>
              <a:rPr lang="en-US" sz="2200" dirty="0"/>
              <a:t>Example: </a:t>
            </a:r>
            <a:r>
              <a:rPr lang="en-US" sz="2200" b="1" dirty="0"/>
              <a:t>50-2-116</a:t>
            </a:r>
            <a:r>
              <a:rPr lang="en-US" sz="2200" dirty="0"/>
              <a:t>, Powers and duties of local boards of health</a:t>
            </a:r>
          </a:p>
        </p:txBody>
      </p:sp>
      <p:sp>
        <p:nvSpPr>
          <p:cNvPr id="6" name="Content Placeholder 5"/>
          <p:cNvSpPr>
            <a:spLocks noGrp="1"/>
          </p:cNvSpPr>
          <p:nvPr>
            <p:ph sz="half" idx="2"/>
          </p:nvPr>
        </p:nvSpPr>
        <p:spPr>
          <a:xfrm>
            <a:off x="4648200" y="1600200"/>
            <a:ext cx="3867150" cy="4800599"/>
          </a:xfrm>
        </p:spPr>
        <p:txBody>
          <a:bodyPr>
            <a:normAutofit fontScale="92500" lnSpcReduction="10000"/>
          </a:bodyPr>
          <a:lstStyle/>
          <a:p>
            <a:r>
              <a:rPr lang="en-US" sz="2400" u="sng" dirty="0"/>
              <a:t>Rule</a:t>
            </a:r>
          </a:p>
          <a:p>
            <a:pPr lvl="1"/>
            <a:r>
              <a:rPr lang="en-US" sz="2200" dirty="0"/>
              <a:t>Agency regulations promulgated upon grant of rule making authority from legislation</a:t>
            </a:r>
          </a:p>
          <a:p>
            <a:pPr lvl="1"/>
            <a:r>
              <a:rPr lang="en-US" sz="2200" dirty="0"/>
              <a:t>Usually elaborate requirements of statute or policy</a:t>
            </a:r>
          </a:p>
          <a:p>
            <a:pPr lvl="1"/>
            <a:r>
              <a:rPr lang="en-US" sz="2200" dirty="0"/>
              <a:t>Force and effect of law</a:t>
            </a:r>
          </a:p>
          <a:p>
            <a:pPr lvl="1"/>
            <a:r>
              <a:rPr lang="en-US" sz="2200" dirty="0"/>
              <a:t>Agency can change, adopt, remove, but requires public notice and participation</a:t>
            </a:r>
          </a:p>
          <a:p>
            <a:pPr lvl="1"/>
            <a:r>
              <a:rPr lang="en-US" sz="2200" dirty="0"/>
              <a:t>Number separated by dots</a:t>
            </a:r>
          </a:p>
          <a:p>
            <a:pPr lvl="1"/>
            <a:r>
              <a:rPr lang="en-US" sz="2200" dirty="0"/>
              <a:t>Example: </a:t>
            </a:r>
            <a:r>
              <a:rPr lang="en-US" sz="2200" b="1" dirty="0"/>
              <a:t>37.114.203</a:t>
            </a:r>
            <a:r>
              <a:rPr lang="en-US" sz="2200" dirty="0"/>
              <a:t>, Reportable diseases and conditions</a:t>
            </a:r>
          </a:p>
        </p:txBody>
      </p:sp>
    </p:spTree>
    <p:extLst>
      <p:ext uri="{BB962C8B-B14F-4D97-AF65-F5344CB8AC3E}">
        <p14:creationId xmlns:p14="http://schemas.microsoft.com/office/powerpoint/2010/main" val="397109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Purpose of Public Health System in Montana per Statutes</a:t>
            </a:r>
          </a:p>
        </p:txBody>
      </p:sp>
      <p:sp>
        <p:nvSpPr>
          <p:cNvPr id="4" name="Content Placeholder 3"/>
          <p:cNvSpPr>
            <a:spLocks noGrp="1"/>
          </p:cNvSpPr>
          <p:nvPr>
            <p:ph idx="1"/>
          </p:nvPr>
        </p:nvSpPr>
        <p:spPr/>
        <p:txBody>
          <a:bodyPr/>
          <a:lstStyle/>
          <a:p>
            <a:endParaRPr lang="en-US" dirty="0"/>
          </a:p>
          <a:p>
            <a:r>
              <a:rPr lang="en-US" dirty="0"/>
              <a:t>Promote conditions in which people can be healthy</a:t>
            </a:r>
          </a:p>
          <a:p>
            <a:r>
              <a:rPr lang="en-US" dirty="0"/>
              <a:t>Provide or promote the provision of public health services and functions including the </a:t>
            </a:r>
            <a:r>
              <a:rPr lang="en-US" b="1" u="sng" dirty="0"/>
              <a:t>10 Essential Public Health Services </a:t>
            </a:r>
          </a:p>
          <a:p>
            <a:pPr lvl="0"/>
            <a:r>
              <a:rPr lang="en-US" dirty="0"/>
              <a:t>Seek adequate funding for services</a:t>
            </a:r>
          </a:p>
          <a:p>
            <a:pPr lvl="0"/>
            <a:r>
              <a:rPr lang="en-US" dirty="0"/>
              <a:t>Collaborate with private and public partners</a:t>
            </a:r>
          </a:p>
          <a:p>
            <a:endParaRPr lang="en-US" dirty="0"/>
          </a:p>
        </p:txBody>
      </p:sp>
    </p:spTree>
    <p:extLst>
      <p:ext uri="{BB962C8B-B14F-4D97-AF65-F5344CB8AC3E}">
        <p14:creationId xmlns:p14="http://schemas.microsoft.com/office/powerpoint/2010/main" val="258639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Purpose of Public Health System in Montana per Statutes</a:t>
            </a:r>
          </a:p>
        </p:txBody>
      </p:sp>
      <p:sp>
        <p:nvSpPr>
          <p:cNvPr id="4" name="Content Placeholder 3"/>
          <p:cNvSpPr>
            <a:spLocks noGrp="1"/>
          </p:cNvSpPr>
          <p:nvPr>
            <p:ph idx="1"/>
          </p:nvPr>
        </p:nvSpPr>
        <p:spPr/>
        <p:txBody>
          <a:bodyPr/>
          <a:lstStyle/>
          <a:p>
            <a:pPr lvl="0"/>
            <a:endParaRPr lang="en-US" dirty="0"/>
          </a:p>
          <a:p>
            <a:pPr lvl="0"/>
            <a:r>
              <a:rPr lang="en-US" dirty="0"/>
              <a:t>Use the best science available</a:t>
            </a:r>
          </a:p>
          <a:p>
            <a:pPr lvl="0"/>
            <a:r>
              <a:rPr lang="en-US" dirty="0"/>
              <a:t>Strive to ensure public health services and functions are provided</a:t>
            </a:r>
          </a:p>
          <a:p>
            <a:pPr lvl="0"/>
            <a:r>
              <a:rPr lang="en-US" dirty="0"/>
              <a:t>Implement public health services and functions, health promotion, and preventive health services within the state health care system</a:t>
            </a:r>
          </a:p>
          <a:p>
            <a:endParaRPr lang="en-US" dirty="0"/>
          </a:p>
        </p:txBody>
      </p:sp>
    </p:spTree>
    <p:extLst>
      <p:ext uri="{BB962C8B-B14F-4D97-AF65-F5344CB8AC3E}">
        <p14:creationId xmlns:p14="http://schemas.microsoft.com/office/powerpoint/2010/main" val="56904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Topics</a:t>
            </a:r>
          </a:p>
        </p:txBody>
      </p:sp>
      <p:sp>
        <p:nvSpPr>
          <p:cNvPr id="4" name="Content Placeholder 3"/>
          <p:cNvSpPr>
            <a:spLocks noGrp="1"/>
          </p:cNvSpPr>
          <p:nvPr>
            <p:ph idx="1"/>
          </p:nvPr>
        </p:nvSpPr>
        <p:spPr/>
        <p:txBody>
          <a:bodyPr/>
          <a:lstStyle/>
          <a:p>
            <a:r>
              <a:rPr lang="en-US" dirty="0"/>
              <a:t>Introduction to public health</a:t>
            </a:r>
          </a:p>
          <a:p>
            <a:r>
              <a:rPr lang="en-US" dirty="0"/>
              <a:t>Montana statutes and administrative rules</a:t>
            </a:r>
          </a:p>
          <a:p>
            <a:r>
              <a:rPr lang="en-US" dirty="0"/>
              <a:t>Overview of Department of Public Health and Human Services and Public Health and Safety Division</a:t>
            </a:r>
          </a:p>
          <a:p>
            <a:r>
              <a:rPr lang="en-US" dirty="0"/>
              <a:t>Health improvement planning</a:t>
            </a:r>
          </a:p>
        </p:txBody>
      </p:sp>
    </p:spTree>
    <p:extLst>
      <p:ext uri="{BB962C8B-B14F-4D97-AF65-F5344CB8AC3E}">
        <p14:creationId xmlns:p14="http://schemas.microsoft.com/office/powerpoint/2010/main" val="424733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Collaboration and Relationships within Public Health System</a:t>
            </a:r>
          </a:p>
        </p:txBody>
      </p:sp>
      <p:sp>
        <p:nvSpPr>
          <p:cNvPr id="4" name="Content Placeholder 3"/>
          <p:cNvSpPr>
            <a:spLocks noGrp="1"/>
          </p:cNvSpPr>
          <p:nvPr>
            <p:ph idx="1"/>
          </p:nvPr>
        </p:nvSpPr>
        <p:spPr/>
        <p:txBody>
          <a:bodyPr>
            <a:normAutofit lnSpcReduction="10000"/>
          </a:bodyPr>
          <a:lstStyle/>
          <a:p>
            <a:endParaRPr lang="en-US" dirty="0"/>
          </a:p>
          <a:p>
            <a:r>
              <a:rPr lang="en-US" dirty="0"/>
              <a:t>Variety of agreements may be formed among federal, state, local, and Tribal agencies to coordinate provision of public heath services</a:t>
            </a:r>
          </a:p>
          <a:p>
            <a:r>
              <a:rPr lang="en-US" dirty="0"/>
              <a:t>Agreements do not have to be with contiguous jurisdictions</a:t>
            </a:r>
          </a:p>
          <a:p>
            <a:r>
              <a:rPr lang="en-US" dirty="0"/>
              <a:t>Jurisdictions on state border may form agreements with an adjoining state</a:t>
            </a:r>
          </a:p>
          <a:p>
            <a:r>
              <a:rPr lang="en-US" dirty="0"/>
              <a:t>Local agencies may form agreements with Tribal governments</a:t>
            </a:r>
          </a:p>
          <a:p>
            <a:endParaRPr lang="en-US" dirty="0"/>
          </a:p>
        </p:txBody>
      </p:sp>
    </p:spTree>
    <p:extLst>
      <p:ext uri="{BB962C8B-B14F-4D97-AF65-F5344CB8AC3E}">
        <p14:creationId xmlns:p14="http://schemas.microsoft.com/office/powerpoint/2010/main" val="249181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Types of Local Boards of Health</a:t>
            </a:r>
          </a:p>
        </p:txBody>
      </p:sp>
      <p:sp>
        <p:nvSpPr>
          <p:cNvPr id="4" name="Content Placeholder 3"/>
          <p:cNvSpPr>
            <a:spLocks noGrp="1"/>
          </p:cNvSpPr>
          <p:nvPr>
            <p:ph idx="1"/>
          </p:nvPr>
        </p:nvSpPr>
        <p:spPr/>
        <p:txBody>
          <a:bodyPr/>
          <a:lstStyle/>
          <a:p>
            <a:endParaRPr lang="en-US" dirty="0"/>
          </a:p>
          <a:p>
            <a:r>
              <a:rPr lang="en-US" dirty="0"/>
              <a:t>County Boards of Health</a:t>
            </a:r>
          </a:p>
          <a:p>
            <a:r>
              <a:rPr lang="en-US" dirty="0"/>
              <a:t>City Boards of Health</a:t>
            </a:r>
          </a:p>
          <a:p>
            <a:r>
              <a:rPr lang="en-US" dirty="0"/>
              <a:t>City-County Boards of Health</a:t>
            </a:r>
          </a:p>
          <a:p>
            <a:r>
              <a:rPr lang="en-US" dirty="0"/>
              <a:t>District Boards of Health</a:t>
            </a:r>
          </a:p>
          <a:p>
            <a:endParaRPr lang="en-US" dirty="0"/>
          </a:p>
        </p:txBody>
      </p:sp>
    </p:spTree>
    <p:extLst>
      <p:ext uri="{BB962C8B-B14F-4D97-AF65-F5344CB8AC3E}">
        <p14:creationId xmlns:p14="http://schemas.microsoft.com/office/powerpoint/2010/main" val="129836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County and City Local Board of Health Membership</a:t>
            </a:r>
          </a:p>
        </p:txBody>
      </p:sp>
      <p:sp>
        <p:nvSpPr>
          <p:cNvPr id="4" name="Content Placeholder 3"/>
          <p:cNvSpPr>
            <a:spLocks noGrp="1"/>
          </p:cNvSpPr>
          <p:nvPr>
            <p:ph idx="1"/>
          </p:nvPr>
        </p:nvSpPr>
        <p:spPr/>
        <p:txBody>
          <a:bodyPr/>
          <a:lstStyle/>
          <a:p>
            <a:endParaRPr lang="en-US" dirty="0"/>
          </a:p>
          <a:p>
            <a:r>
              <a:rPr lang="en-US" dirty="0"/>
              <a:t>Minimum of 5 members</a:t>
            </a:r>
          </a:p>
          <a:p>
            <a:r>
              <a:rPr lang="en-US" dirty="0"/>
              <a:t>Appointed by city or county commissioners</a:t>
            </a:r>
          </a:p>
          <a:p>
            <a:r>
              <a:rPr lang="en-US" dirty="0"/>
              <a:t>3-year staggered terms</a:t>
            </a:r>
          </a:p>
          <a:p>
            <a:r>
              <a:rPr lang="en-US" dirty="0"/>
              <a:t>Often board is county commission plus two additional appointments</a:t>
            </a:r>
          </a:p>
          <a:p>
            <a:r>
              <a:rPr lang="en-US" dirty="0"/>
              <a:t>Membership for city-county board of health can be determined locally or by agreement</a:t>
            </a:r>
          </a:p>
          <a:p>
            <a:endParaRPr lang="en-US" dirty="0"/>
          </a:p>
        </p:txBody>
      </p:sp>
    </p:spTree>
    <p:extLst>
      <p:ext uri="{BB962C8B-B14F-4D97-AF65-F5344CB8AC3E}">
        <p14:creationId xmlns:p14="http://schemas.microsoft.com/office/powerpoint/2010/main" val="120910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Funding Sources for Local Health Departments</a:t>
            </a:r>
          </a:p>
        </p:txBody>
      </p:sp>
      <p:sp>
        <p:nvSpPr>
          <p:cNvPr id="4" name="Content Placeholder 3"/>
          <p:cNvSpPr>
            <a:spLocks noGrp="1"/>
          </p:cNvSpPr>
          <p:nvPr>
            <p:ph idx="1"/>
          </p:nvPr>
        </p:nvSpPr>
        <p:spPr/>
        <p:txBody>
          <a:bodyPr/>
          <a:lstStyle/>
          <a:p>
            <a:endParaRPr lang="en-US" dirty="0"/>
          </a:p>
          <a:p>
            <a:r>
              <a:rPr lang="en-US" dirty="0"/>
              <a:t>General fund appropriations</a:t>
            </a:r>
          </a:p>
          <a:p>
            <a:r>
              <a:rPr lang="en-US" dirty="0"/>
              <a:t>Special levy fund appropriations</a:t>
            </a:r>
          </a:p>
          <a:p>
            <a:r>
              <a:rPr lang="en-US" dirty="0"/>
              <a:t>State and federal funds available</a:t>
            </a:r>
          </a:p>
          <a:p>
            <a:r>
              <a:rPr lang="en-US" dirty="0"/>
              <a:t>Contributions from school boards</a:t>
            </a:r>
          </a:p>
          <a:p>
            <a:r>
              <a:rPr lang="en-US" dirty="0"/>
              <a:t>Other official and nonofficial sources</a:t>
            </a:r>
          </a:p>
        </p:txBody>
      </p:sp>
    </p:spTree>
    <p:extLst>
      <p:ext uri="{BB962C8B-B14F-4D97-AF65-F5344CB8AC3E}">
        <p14:creationId xmlns:p14="http://schemas.microsoft.com/office/powerpoint/2010/main" val="148859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Legal Counsel</a:t>
            </a:r>
          </a:p>
        </p:txBody>
      </p:sp>
      <p:sp>
        <p:nvSpPr>
          <p:cNvPr id="4" name="Content Placeholder 3"/>
          <p:cNvSpPr>
            <a:spLocks noGrp="1"/>
          </p:cNvSpPr>
          <p:nvPr>
            <p:ph idx="1"/>
          </p:nvPr>
        </p:nvSpPr>
        <p:spPr/>
        <p:txBody>
          <a:bodyPr/>
          <a:lstStyle/>
          <a:p>
            <a:r>
              <a:rPr lang="en-US" dirty="0"/>
              <a:t>County attorney serves as legal advisor </a:t>
            </a:r>
          </a:p>
          <a:p>
            <a:endParaRPr lang="en-US" dirty="0"/>
          </a:p>
        </p:txBody>
      </p:sp>
      <p:pic>
        <p:nvPicPr>
          <p:cNvPr id="5" name="Picture 2" descr="C:\Users\P91385\AppData\Local\Microsoft\Windows\Temporary Internet Files\Content.IE5\ESYOJ3LI\MC9000015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637" y="3124200"/>
            <a:ext cx="3495525" cy="245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3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 of Health Shall….</a:t>
            </a:r>
          </a:p>
        </p:txBody>
      </p:sp>
      <p:sp>
        <p:nvSpPr>
          <p:cNvPr id="4" name="Content Placeholder 3"/>
          <p:cNvSpPr>
            <a:spLocks noGrp="1"/>
          </p:cNvSpPr>
          <p:nvPr>
            <p:ph idx="1"/>
          </p:nvPr>
        </p:nvSpPr>
        <p:spPr/>
        <p:txBody>
          <a:bodyPr/>
          <a:lstStyle/>
          <a:p>
            <a:r>
              <a:rPr lang="en-US" dirty="0"/>
              <a:t>Recommend to local governing body appointment of a health officer</a:t>
            </a:r>
          </a:p>
          <a:p>
            <a:r>
              <a:rPr lang="en-US" dirty="0"/>
              <a:t>Health officer must be a physician or a person with a master’s degree in public health, or a person with equivalent education and experience, as determined by DPHHS</a:t>
            </a:r>
          </a:p>
          <a:p>
            <a:r>
              <a:rPr lang="en-US" dirty="0"/>
              <a:t>State health department may appoint a local health officer if the local governing body does not</a:t>
            </a:r>
          </a:p>
          <a:p>
            <a:endParaRPr lang="en-US" dirty="0"/>
          </a:p>
        </p:txBody>
      </p:sp>
    </p:spTree>
    <p:extLst>
      <p:ext uri="{BB962C8B-B14F-4D97-AF65-F5344CB8AC3E}">
        <p14:creationId xmlns:p14="http://schemas.microsoft.com/office/powerpoint/2010/main" val="148091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Boards of Health Shall….</a:t>
            </a:r>
          </a:p>
        </p:txBody>
      </p:sp>
      <p:sp>
        <p:nvSpPr>
          <p:cNvPr id="4" name="Content Placeholder 3"/>
          <p:cNvSpPr>
            <a:spLocks noGrp="1"/>
          </p:cNvSpPr>
          <p:nvPr>
            <p:ph idx="1"/>
          </p:nvPr>
        </p:nvSpPr>
        <p:spPr/>
        <p:txBody>
          <a:bodyPr/>
          <a:lstStyle/>
          <a:p>
            <a:pPr lvl="0"/>
            <a:r>
              <a:rPr lang="en-US" dirty="0"/>
              <a:t>Elect a presiding officer and other necessary officers</a:t>
            </a:r>
          </a:p>
          <a:p>
            <a:pPr lvl="0"/>
            <a:r>
              <a:rPr lang="en-US" dirty="0"/>
              <a:t>Identify to DPHHS an administrative liaison for public health</a:t>
            </a:r>
          </a:p>
          <a:p>
            <a:pPr lvl="0"/>
            <a:r>
              <a:rPr lang="en-US" dirty="0"/>
              <a:t>Adopt bylaws to govern meetings</a:t>
            </a:r>
          </a:p>
          <a:p>
            <a:pPr lvl="0"/>
            <a:r>
              <a:rPr lang="en-US" dirty="0"/>
              <a:t>Hold regular meetings at least quarterly and special meetings as necessary</a:t>
            </a:r>
          </a:p>
          <a:p>
            <a:endParaRPr lang="en-US" dirty="0"/>
          </a:p>
        </p:txBody>
      </p:sp>
    </p:spTree>
    <p:extLst>
      <p:ext uri="{BB962C8B-B14F-4D97-AF65-F5344CB8AC3E}">
        <p14:creationId xmlns:p14="http://schemas.microsoft.com/office/powerpoint/2010/main" val="406679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Boards of Health Shall…</a:t>
            </a:r>
          </a:p>
        </p:txBody>
      </p:sp>
      <p:sp>
        <p:nvSpPr>
          <p:cNvPr id="4" name="Content Placeholder 3"/>
          <p:cNvSpPr>
            <a:spLocks noGrp="1"/>
          </p:cNvSpPr>
          <p:nvPr>
            <p:ph idx="1"/>
          </p:nvPr>
        </p:nvSpPr>
        <p:spPr>
          <a:xfrm>
            <a:off x="628650" y="1690688"/>
            <a:ext cx="7886700" cy="4668547"/>
          </a:xfrm>
        </p:spPr>
        <p:txBody>
          <a:bodyPr>
            <a:normAutofit/>
          </a:bodyPr>
          <a:lstStyle/>
          <a:p>
            <a:pPr lvl="0"/>
            <a:r>
              <a:rPr lang="en-US" dirty="0"/>
              <a:t>Identify, assess, prevent, and ameliorate conditions of public health importance using current public health practices such as:</a:t>
            </a:r>
          </a:p>
          <a:p>
            <a:pPr lvl="1"/>
            <a:r>
              <a:rPr lang="en-US" sz="2200" dirty="0"/>
              <a:t>Epidemiological tracking and investigation</a:t>
            </a:r>
          </a:p>
          <a:p>
            <a:pPr lvl="1"/>
            <a:r>
              <a:rPr lang="en-US" sz="2200" dirty="0"/>
              <a:t>Screening and testing</a:t>
            </a:r>
          </a:p>
          <a:p>
            <a:pPr lvl="1"/>
            <a:r>
              <a:rPr lang="en-US" sz="2200" dirty="0"/>
              <a:t>Isolation and quarantine</a:t>
            </a:r>
          </a:p>
          <a:p>
            <a:pPr lvl="1"/>
            <a:r>
              <a:rPr lang="en-US" sz="2200" dirty="0"/>
              <a:t>Diagnosis, treatment, and case management</a:t>
            </a:r>
          </a:p>
          <a:p>
            <a:pPr lvl="1"/>
            <a:r>
              <a:rPr lang="en-US" sz="2200" dirty="0"/>
              <a:t>Abatement of public health nuisances</a:t>
            </a:r>
          </a:p>
          <a:p>
            <a:pPr lvl="1"/>
            <a:r>
              <a:rPr lang="en-US" sz="2200" dirty="0"/>
              <a:t>Inspections</a:t>
            </a:r>
          </a:p>
          <a:p>
            <a:pPr lvl="1"/>
            <a:r>
              <a:rPr lang="en-US" sz="2200" dirty="0"/>
              <a:t>Collecting and maintaining health information</a:t>
            </a:r>
          </a:p>
          <a:p>
            <a:pPr lvl="1"/>
            <a:r>
              <a:rPr lang="en-US" sz="2200" dirty="0"/>
              <a:t>Education and training of health professionals; or</a:t>
            </a:r>
          </a:p>
          <a:p>
            <a:pPr lvl="1"/>
            <a:r>
              <a:rPr lang="en-US" sz="2200" dirty="0"/>
              <a:t>Other public health measures as allowed by law</a:t>
            </a:r>
          </a:p>
          <a:p>
            <a:endParaRPr lang="en-US" b="1" dirty="0"/>
          </a:p>
        </p:txBody>
      </p:sp>
    </p:spTree>
    <p:extLst>
      <p:ext uri="{BB962C8B-B14F-4D97-AF65-F5344CB8AC3E}">
        <p14:creationId xmlns:p14="http://schemas.microsoft.com/office/powerpoint/2010/main" val="20060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Boards of Health Shall…</a:t>
            </a:r>
          </a:p>
        </p:txBody>
      </p:sp>
      <p:sp>
        <p:nvSpPr>
          <p:cNvPr id="4" name="Content Placeholder 3"/>
          <p:cNvSpPr>
            <a:spLocks noGrp="1"/>
          </p:cNvSpPr>
          <p:nvPr>
            <p:ph idx="1"/>
          </p:nvPr>
        </p:nvSpPr>
        <p:spPr/>
        <p:txBody>
          <a:bodyPr>
            <a:normAutofit/>
          </a:bodyPr>
          <a:lstStyle/>
          <a:p>
            <a:pPr lvl="0"/>
            <a:r>
              <a:rPr lang="en-US" dirty="0"/>
              <a:t>Protect against the introduction and spread of communicable disease</a:t>
            </a:r>
          </a:p>
          <a:p>
            <a:pPr lvl="0"/>
            <a:r>
              <a:rPr lang="en-US" dirty="0"/>
              <a:t>Supervise inspections of public establishments for sanitary conditions</a:t>
            </a:r>
          </a:p>
          <a:p>
            <a:pPr lvl="0"/>
            <a:r>
              <a:rPr lang="en-US" dirty="0"/>
              <a:t>Pursue legal actions for violations of public health laws, rules, or local regulations</a:t>
            </a:r>
          </a:p>
          <a:p>
            <a:pPr lvl="0"/>
            <a:r>
              <a:rPr lang="en-US" dirty="0"/>
              <a:t>Propose for adoption by the local governing body</a:t>
            </a:r>
            <a:r>
              <a:rPr lang="en-US" dirty="0">
                <a:solidFill>
                  <a:srgbClr val="FF0000"/>
                </a:solidFill>
              </a:rPr>
              <a:t> </a:t>
            </a:r>
            <a:r>
              <a:rPr lang="en-US" dirty="0"/>
              <a:t>sewage control regulations for buildings not subject to state review</a:t>
            </a:r>
          </a:p>
          <a:p>
            <a:endParaRPr lang="en-US" b="1" dirty="0"/>
          </a:p>
        </p:txBody>
      </p:sp>
    </p:spTree>
    <p:extLst>
      <p:ext uri="{BB962C8B-B14F-4D97-AF65-F5344CB8AC3E}">
        <p14:creationId xmlns:p14="http://schemas.microsoft.com/office/powerpoint/2010/main" val="258722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Boards of Health May…</a:t>
            </a:r>
          </a:p>
        </p:txBody>
      </p:sp>
      <p:sp>
        <p:nvSpPr>
          <p:cNvPr id="4" name="Content Placeholder 3"/>
          <p:cNvSpPr>
            <a:spLocks noGrp="1"/>
          </p:cNvSpPr>
          <p:nvPr>
            <p:ph idx="1"/>
          </p:nvPr>
        </p:nvSpPr>
        <p:spPr/>
        <p:txBody>
          <a:bodyPr/>
          <a:lstStyle/>
          <a:p>
            <a:r>
              <a:rPr lang="en-US" dirty="0"/>
              <a:t>Accept and spend funds from federal or state agencies, school districts, or other persons</a:t>
            </a:r>
          </a:p>
          <a:p>
            <a:endParaRPr lang="en-US" dirty="0"/>
          </a:p>
          <a:p>
            <a:r>
              <a:rPr lang="en-US" dirty="0"/>
              <a:t>Propose for adoption by the local governing body necessary fees to administer sewage control requirements</a:t>
            </a:r>
          </a:p>
          <a:p>
            <a:endParaRPr lang="en-US" dirty="0"/>
          </a:p>
        </p:txBody>
      </p:sp>
    </p:spTree>
    <p:extLst>
      <p:ext uri="{BB962C8B-B14F-4D97-AF65-F5344CB8AC3E}">
        <p14:creationId xmlns:p14="http://schemas.microsoft.com/office/powerpoint/2010/main" val="289739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What is Public Health?</a:t>
            </a:r>
          </a:p>
        </p:txBody>
      </p:sp>
      <p:sp>
        <p:nvSpPr>
          <p:cNvPr id="4" name="Content Placeholder 3"/>
          <p:cNvSpPr>
            <a:spLocks noGrp="1"/>
          </p:cNvSpPr>
          <p:nvPr>
            <p:ph idx="1"/>
          </p:nvPr>
        </p:nvSpPr>
        <p:spPr/>
        <p:txBody>
          <a:bodyPr/>
          <a:lstStyle/>
          <a:p>
            <a:r>
              <a:rPr lang="en-US" altLang="en-US" dirty="0"/>
              <a:t>“</a:t>
            </a:r>
            <a:r>
              <a:rPr lang="en-US" altLang="en-US" i="1" dirty="0"/>
              <a:t>The activities that ensure conditions in which people can be healthy. These activities include community wide efforts to identify, prevent, and combat threats to the health of the public</a:t>
            </a:r>
            <a:r>
              <a:rPr lang="en-US" altLang="en-US" dirty="0"/>
              <a:t>.” </a:t>
            </a:r>
            <a:r>
              <a:rPr lang="en-US" altLang="en-US" dirty="0">
                <a:cs typeface="Calibri"/>
              </a:rPr>
              <a:t>— </a:t>
            </a:r>
          </a:p>
          <a:p>
            <a:r>
              <a:rPr lang="en-US" altLang="en-US" dirty="0">
                <a:cs typeface="Calibri"/>
              </a:rPr>
              <a:t>Institute of Medicine</a:t>
            </a:r>
            <a:endParaRPr lang="en-US" altLang="en-US"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600450"/>
            <a:ext cx="1938528" cy="2993136"/>
          </a:xfrm>
          <a:prstGeom prst="rect">
            <a:avLst/>
          </a:prstGeom>
        </p:spPr>
      </p:pic>
    </p:spTree>
    <p:extLst>
      <p:ext uri="{BB962C8B-B14F-4D97-AF65-F5344CB8AC3E}">
        <p14:creationId xmlns:p14="http://schemas.microsoft.com/office/powerpoint/2010/main" val="85503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Boards of Health May…</a:t>
            </a:r>
          </a:p>
        </p:txBody>
      </p:sp>
      <p:sp>
        <p:nvSpPr>
          <p:cNvPr id="4" name="Content Placeholder 3"/>
          <p:cNvSpPr>
            <a:spLocks noGrp="1"/>
          </p:cNvSpPr>
          <p:nvPr>
            <p:ph idx="1"/>
          </p:nvPr>
        </p:nvSpPr>
        <p:spPr/>
        <p:txBody>
          <a:bodyPr/>
          <a:lstStyle/>
          <a:p>
            <a:r>
              <a:rPr lang="en-US" dirty="0"/>
              <a:t>Propose for adoption by the local governing body</a:t>
            </a:r>
            <a:r>
              <a:rPr lang="en-US" dirty="0">
                <a:solidFill>
                  <a:srgbClr val="FF0000"/>
                </a:solidFill>
              </a:rPr>
              <a:t> </a:t>
            </a:r>
            <a:r>
              <a:rPr lang="en-US" dirty="0"/>
              <a:t>rules that do not conflict with state rules:</a:t>
            </a:r>
          </a:p>
          <a:p>
            <a:pPr lvl="1"/>
            <a:r>
              <a:rPr lang="en-US" sz="2200" dirty="0"/>
              <a:t>To implement public health laws</a:t>
            </a:r>
          </a:p>
          <a:p>
            <a:pPr lvl="1"/>
            <a:r>
              <a:rPr lang="en-US" sz="2200" dirty="0"/>
              <a:t>For communicable disease control</a:t>
            </a:r>
          </a:p>
          <a:p>
            <a:pPr lvl="1"/>
            <a:r>
              <a:rPr lang="en-US" sz="2200" dirty="0"/>
              <a:t>For certain sanitation and sewage treatment issues</a:t>
            </a:r>
          </a:p>
          <a:p>
            <a:pPr lvl="1"/>
            <a:r>
              <a:rPr lang="en-US" sz="2200" dirty="0"/>
              <a:t>For tattooing and body piercing establishments</a:t>
            </a:r>
          </a:p>
          <a:p>
            <a:pPr lvl="1"/>
            <a:r>
              <a:rPr lang="en-US" sz="2200" dirty="0"/>
              <a:t>For certain institutional controls</a:t>
            </a:r>
          </a:p>
          <a:p>
            <a:endParaRPr lang="en-US" dirty="0"/>
          </a:p>
          <a:p>
            <a:r>
              <a:rPr lang="en-US" dirty="0"/>
              <a:t>Provide other services and functions as necessary</a:t>
            </a:r>
          </a:p>
          <a:p>
            <a:endParaRPr lang="en-US" dirty="0"/>
          </a:p>
        </p:txBody>
      </p:sp>
    </p:spTree>
    <p:extLst>
      <p:ext uri="{BB962C8B-B14F-4D97-AF65-F5344CB8AC3E}">
        <p14:creationId xmlns:p14="http://schemas.microsoft.com/office/powerpoint/2010/main" val="410332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Does “may” mean these authorities are </a:t>
            </a:r>
            <a:r>
              <a:rPr lang="en-US" i="1" dirty="0"/>
              <a:t>optional</a:t>
            </a:r>
            <a:r>
              <a:rPr lang="en-US" dirty="0"/>
              <a:t>?</a:t>
            </a:r>
          </a:p>
        </p:txBody>
      </p:sp>
      <p:sp>
        <p:nvSpPr>
          <p:cNvPr id="4" name="Content Placeholder 3"/>
          <p:cNvSpPr>
            <a:spLocks noGrp="1"/>
          </p:cNvSpPr>
          <p:nvPr>
            <p:ph idx="1"/>
          </p:nvPr>
        </p:nvSpPr>
        <p:spPr/>
        <p:txBody>
          <a:bodyPr/>
          <a:lstStyle/>
          <a:p>
            <a:r>
              <a:rPr lang="en-US" dirty="0"/>
              <a:t>Powers and authorities enable a local board to meet public health obligations in its jurisdiction</a:t>
            </a:r>
          </a:p>
          <a:p>
            <a:endParaRPr lang="en-US" dirty="0"/>
          </a:p>
          <a:p>
            <a:r>
              <a:rPr lang="en-US" dirty="0"/>
              <a:t>Montana case law: “may” becomes imperative when rights of the public are involved (public protection or safety require action to be taken)</a:t>
            </a:r>
          </a:p>
          <a:p>
            <a:endParaRPr lang="en-US" dirty="0"/>
          </a:p>
        </p:txBody>
      </p:sp>
    </p:spTree>
    <p:extLst>
      <p:ext uri="{BB962C8B-B14F-4D97-AF65-F5344CB8AC3E}">
        <p14:creationId xmlns:p14="http://schemas.microsoft.com/office/powerpoint/2010/main" val="136842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Quasi-Judicial Authorities of Local Boards of Health</a:t>
            </a:r>
          </a:p>
        </p:txBody>
      </p:sp>
      <p:sp>
        <p:nvSpPr>
          <p:cNvPr id="4" name="Content Placeholder 3"/>
          <p:cNvSpPr>
            <a:spLocks noGrp="1"/>
          </p:cNvSpPr>
          <p:nvPr>
            <p:ph idx="1"/>
          </p:nvPr>
        </p:nvSpPr>
        <p:spPr/>
        <p:txBody>
          <a:bodyPr/>
          <a:lstStyle/>
          <a:p>
            <a:endParaRPr lang="en-US" dirty="0"/>
          </a:p>
          <a:p>
            <a:r>
              <a:rPr lang="en-US" dirty="0"/>
              <a:t>Act as an appeal board when a decision of a health officer is challenged</a:t>
            </a:r>
          </a:p>
          <a:p>
            <a:endParaRPr lang="en-US" dirty="0"/>
          </a:p>
          <a:p>
            <a:r>
              <a:rPr lang="en-US" dirty="0"/>
              <a:t>Hear and act on matters pertaining to requests for exemptions (variances) from state or local rules</a:t>
            </a:r>
          </a:p>
          <a:p>
            <a:endParaRPr lang="en-US" dirty="0"/>
          </a:p>
        </p:txBody>
      </p:sp>
    </p:spTree>
    <p:extLst>
      <p:ext uri="{BB962C8B-B14F-4D97-AF65-F5344CB8AC3E}">
        <p14:creationId xmlns:p14="http://schemas.microsoft.com/office/powerpoint/2010/main" val="240871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Local Health Officers Shall…</a:t>
            </a:r>
          </a:p>
        </p:txBody>
      </p:sp>
      <p:sp>
        <p:nvSpPr>
          <p:cNvPr id="4" name="Content Placeholder 3"/>
          <p:cNvSpPr>
            <a:spLocks noGrp="1"/>
          </p:cNvSpPr>
          <p:nvPr>
            <p:ph idx="1"/>
          </p:nvPr>
        </p:nvSpPr>
        <p:spPr/>
        <p:txBody>
          <a:bodyPr/>
          <a:lstStyle/>
          <a:p>
            <a:r>
              <a:rPr lang="en-US" dirty="0"/>
              <a:t>Make inspections for conditions of public health importance and issue written orders for correction, destruction, removal of the condition</a:t>
            </a:r>
          </a:p>
          <a:p>
            <a:r>
              <a:rPr lang="en-US" dirty="0"/>
              <a:t>Limit contact between people in order to control disease, including ordering closure of buildings, canceling events</a:t>
            </a:r>
          </a:p>
          <a:p>
            <a:r>
              <a:rPr lang="en-US" dirty="0"/>
              <a:t>Report communicable diseases to DPHHS as required by rule</a:t>
            </a:r>
          </a:p>
          <a:p>
            <a:r>
              <a:rPr lang="en-US" dirty="0"/>
              <a:t>Pursue legal action for violations of public health laws</a:t>
            </a:r>
          </a:p>
          <a:p>
            <a:endParaRPr lang="en-US" dirty="0"/>
          </a:p>
        </p:txBody>
      </p:sp>
    </p:spTree>
    <p:extLst>
      <p:ext uri="{BB962C8B-B14F-4D97-AF65-F5344CB8AC3E}">
        <p14:creationId xmlns:p14="http://schemas.microsoft.com/office/powerpoint/2010/main" val="3315398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fontScale="90000"/>
          </a:bodyPr>
          <a:lstStyle/>
          <a:p>
            <a:pPr algn="ctr"/>
            <a:r>
              <a:rPr lang="en-US" dirty="0"/>
              <a:t>Other Important Legal Considerations for Local  Health Officers (and their designees)</a:t>
            </a:r>
          </a:p>
        </p:txBody>
      </p:sp>
      <p:sp>
        <p:nvSpPr>
          <p:cNvPr id="4" name="Content Placeholder 3"/>
          <p:cNvSpPr>
            <a:spLocks noGrp="1"/>
          </p:cNvSpPr>
          <p:nvPr>
            <p:ph idx="1"/>
          </p:nvPr>
        </p:nvSpPr>
        <p:spPr/>
        <p:txBody>
          <a:bodyPr/>
          <a:lstStyle/>
          <a:p>
            <a:endParaRPr lang="en-US" dirty="0"/>
          </a:p>
          <a:p>
            <a:r>
              <a:rPr lang="en-US" dirty="0"/>
              <a:t>May request assistance from law enforcement</a:t>
            </a:r>
          </a:p>
          <a:p>
            <a:r>
              <a:rPr lang="en-US" dirty="0"/>
              <a:t>Can issue orders to compel compliance with laws/rules</a:t>
            </a:r>
          </a:p>
          <a:p>
            <a:r>
              <a:rPr lang="en-US" dirty="0"/>
              <a:t>Can order removal of prisoners from jail if dangerous to health of others</a:t>
            </a:r>
          </a:p>
          <a:p>
            <a:r>
              <a:rPr lang="en-US" dirty="0"/>
              <a:t>Must maintain confidentiality of health care information</a:t>
            </a:r>
          </a:p>
          <a:p>
            <a:endParaRPr lang="en-US" dirty="0"/>
          </a:p>
        </p:txBody>
      </p:sp>
    </p:spTree>
    <p:extLst>
      <p:ext uri="{BB962C8B-B14F-4D97-AF65-F5344CB8AC3E}">
        <p14:creationId xmlns:p14="http://schemas.microsoft.com/office/powerpoint/2010/main" val="174617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Limitations/Restrictions</a:t>
            </a:r>
          </a:p>
        </p:txBody>
      </p:sp>
      <p:sp>
        <p:nvSpPr>
          <p:cNvPr id="4" name="Content Placeholder 3"/>
          <p:cNvSpPr>
            <a:spLocks noGrp="1"/>
          </p:cNvSpPr>
          <p:nvPr>
            <p:ph idx="1"/>
          </p:nvPr>
        </p:nvSpPr>
        <p:spPr/>
        <p:txBody>
          <a:bodyPr/>
          <a:lstStyle/>
          <a:p>
            <a:r>
              <a:rPr lang="en-US" dirty="0"/>
              <a:t>Montana’s open meeting and public participation laws</a:t>
            </a:r>
          </a:p>
          <a:p>
            <a:pPr lvl="1"/>
            <a:r>
              <a:rPr lang="en-US" dirty="0"/>
              <a:t>Meetings must be open to the public</a:t>
            </a:r>
          </a:p>
          <a:p>
            <a:pPr lvl="1"/>
            <a:r>
              <a:rPr lang="en-US" dirty="0"/>
              <a:t>Advance notice of the matter the board will hear or act upon</a:t>
            </a:r>
          </a:p>
          <a:p>
            <a:pPr lvl="1"/>
            <a:r>
              <a:rPr lang="en-US" dirty="0"/>
              <a:t>Procedures to allow the public a reasonable opportunity to participate prior to making decision of “significant interest to the public”</a:t>
            </a:r>
          </a:p>
          <a:p>
            <a:pPr lvl="1"/>
            <a:r>
              <a:rPr lang="en-US" dirty="0"/>
              <a:t>Minutes kept and made available for review</a:t>
            </a:r>
          </a:p>
          <a:p>
            <a:endParaRPr lang="en-US" dirty="0"/>
          </a:p>
        </p:txBody>
      </p:sp>
    </p:spTree>
    <p:extLst>
      <p:ext uri="{BB962C8B-B14F-4D97-AF65-F5344CB8AC3E}">
        <p14:creationId xmlns:p14="http://schemas.microsoft.com/office/powerpoint/2010/main" val="1387702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Limitations/Restrictions</a:t>
            </a:r>
          </a:p>
        </p:txBody>
      </p:sp>
      <p:sp>
        <p:nvSpPr>
          <p:cNvPr id="4" name="Content Placeholder 3"/>
          <p:cNvSpPr>
            <a:spLocks noGrp="1"/>
          </p:cNvSpPr>
          <p:nvPr>
            <p:ph idx="1"/>
          </p:nvPr>
        </p:nvSpPr>
        <p:spPr/>
        <p:txBody>
          <a:bodyPr/>
          <a:lstStyle/>
          <a:p>
            <a:r>
              <a:rPr lang="en-US" dirty="0"/>
              <a:t>Open meeting requirements may conflict and may have to give way to:</a:t>
            </a:r>
          </a:p>
          <a:p>
            <a:pPr lvl="1"/>
            <a:r>
              <a:rPr lang="en-US" sz="2200" dirty="0"/>
              <a:t>Individual’s privacy rights</a:t>
            </a:r>
          </a:p>
          <a:p>
            <a:pPr lvl="1"/>
            <a:r>
              <a:rPr lang="en-US" sz="2200" dirty="0"/>
              <a:t>Confidentiality requirements</a:t>
            </a:r>
          </a:p>
          <a:p>
            <a:pPr lvl="1"/>
            <a:r>
              <a:rPr lang="en-US" sz="2200" dirty="0"/>
              <a:t>Montana’s Health Care Information Act</a:t>
            </a:r>
          </a:p>
          <a:p>
            <a:pPr lvl="1"/>
            <a:r>
              <a:rPr lang="en-US" sz="2200" dirty="0"/>
              <a:t>HIPAA privacy rules</a:t>
            </a:r>
          </a:p>
          <a:p>
            <a:pPr lvl="1"/>
            <a:endParaRPr lang="en-US" dirty="0"/>
          </a:p>
          <a:p>
            <a:pPr marL="457200" lvl="1" indent="0">
              <a:buNone/>
            </a:pPr>
            <a:r>
              <a:rPr lang="en-US" sz="2200" b="1" i="1" dirty="0"/>
              <a:t>*A good idea to seek legal counsel if a board is discussing or acting on information that could be considered confidential</a:t>
            </a:r>
          </a:p>
          <a:p>
            <a:endParaRPr lang="en-US" dirty="0"/>
          </a:p>
        </p:txBody>
      </p:sp>
    </p:spTree>
    <p:extLst>
      <p:ext uri="{BB962C8B-B14F-4D97-AF65-F5344CB8AC3E}">
        <p14:creationId xmlns:p14="http://schemas.microsoft.com/office/powerpoint/2010/main" val="366270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What does this mean for your board of health?</a:t>
            </a:r>
          </a:p>
        </p:txBody>
      </p:sp>
      <p:sp>
        <p:nvSpPr>
          <p:cNvPr id="4" name="Content Placeholder 3"/>
          <p:cNvSpPr>
            <a:spLocks noGrp="1"/>
          </p:cNvSpPr>
          <p:nvPr>
            <p:ph idx="1"/>
          </p:nvPr>
        </p:nvSpPr>
        <p:spPr/>
        <p:txBody>
          <a:bodyPr/>
          <a:lstStyle/>
          <a:p>
            <a:r>
              <a:rPr lang="en-US" dirty="0"/>
              <a:t>Power is with local governance for public health</a:t>
            </a:r>
          </a:p>
          <a:p>
            <a:endParaRPr lang="en-US" dirty="0"/>
          </a:p>
          <a:p>
            <a:r>
              <a:rPr lang="en-US" dirty="0"/>
              <a:t>Work with county attorney if have</a:t>
            </a:r>
            <a:r>
              <a:rPr lang="en-US" dirty="0">
                <a:solidFill>
                  <a:srgbClr val="FF0000"/>
                </a:solidFill>
              </a:rPr>
              <a:t> </a:t>
            </a:r>
            <a:r>
              <a:rPr lang="en-US" dirty="0"/>
              <a:t>questions</a:t>
            </a:r>
          </a:p>
          <a:p>
            <a:endParaRPr lang="en-US" dirty="0"/>
          </a:p>
          <a:p>
            <a:r>
              <a:rPr lang="en-US" dirty="0"/>
              <a:t>Technical assistance at PHSD</a:t>
            </a:r>
          </a:p>
          <a:p>
            <a:endParaRPr lang="en-US" dirty="0"/>
          </a:p>
          <a:p>
            <a:r>
              <a:rPr lang="en-US" dirty="0"/>
              <a:t>Contact other local public health jurisdictions</a:t>
            </a:r>
          </a:p>
          <a:p>
            <a:endParaRPr lang="en-US" dirty="0"/>
          </a:p>
        </p:txBody>
      </p:sp>
    </p:spTree>
    <p:extLst>
      <p:ext uri="{BB962C8B-B14F-4D97-AF65-F5344CB8AC3E}">
        <p14:creationId xmlns:p14="http://schemas.microsoft.com/office/powerpoint/2010/main" val="217384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Administrative Rules of Montana</a:t>
            </a:r>
          </a:p>
        </p:txBody>
      </p:sp>
      <p:sp>
        <p:nvSpPr>
          <p:cNvPr id="4" name="Content Placeholder 3"/>
          <p:cNvSpPr>
            <a:spLocks noGrp="1"/>
          </p:cNvSpPr>
          <p:nvPr>
            <p:ph idx="1"/>
          </p:nvPr>
        </p:nvSpPr>
        <p:spPr/>
        <p:txBody>
          <a:bodyPr/>
          <a:lstStyle/>
          <a:p>
            <a:endParaRPr lang="en-US" dirty="0"/>
          </a:p>
          <a:p>
            <a:r>
              <a:rPr lang="en-US" dirty="0"/>
              <a:t>Agency regulations that have the force and effect of law </a:t>
            </a:r>
          </a:p>
          <a:p>
            <a:r>
              <a:rPr lang="en-US" dirty="0"/>
              <a:t>Generally elaborate the requirements of a law or policy</a:t>
            </a:r>
          </a:p>
          <a:p>
            <a:r>
              <a:rPr lang="en-US" dirty="0"/>
              <a:t>Montana ARMS: </a:t>
            </a:r>
            <a:r>
              <a:rPr lang="en-US" dirty="0">
                <a:hlinkClick r:id="rId2"/>
              </a:rPr>
              <a:t>http://mtrules.org/</a:t>
            </a:r>
            <a:endParaRPr lang="en-US" dirty="0"/>
          </a:p>
          <a:p>
            <a:endParaRPr lang="en-US" dirty="0"/>
          </a:p>
        </p:txBody>
      </p:sp>
    </p:spTree>
    <p:extLst>
      <p:ext uri="{BB962C8B-B14F-4D97-AF65-F5344CB8AC3E}">
        <p14:creationId xmlns:p14="http://schemas.microsoft.com/office/powerpoint/2010/main" val="3824041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Example of an ARM Applicable to a Local Health Department</a:t>
            </a:r>
          </a:p>
        </p:txBody>
      </p:sp>
      <p:sp>
        <p:nvSpPr>
          <p:cNvPr id="4" name="Content Placeholder 3"/>
          <p:cNvSpPr>
            <a:spLocks noGrp="1"/>
          </p:cNvSpPr>
          <p:nvPr>
            <p:ph idx="1"/>
          </p:nvPr>
        </p:nvSpPr>
        <p:spPr/>
        <p:txBody>
          <a:bodyPr>
            <a:normAutofit fontScale="70000" lnSpcReduction="20000"/>
          </a:bodyPr>
          <a:lstStyle/>
          <a:p>
            <a:r>
              <a:rPr lang="en-US" b="1" u="sng" dirty="0">
                <a:hlinkClick r:id="rId2" action="ppaction://hlinkfile"/>
              </a:rPr>
              <a:t>37.114.203</a:t>
            </a:r>
            <a:r>
              <a:rPr lang="en-US" u="sng" dirty="0"/>
              <a:t> REPORTABLE DISEASES AND CONDITIONS</a:t>
            </a:r>
          </a:p>
          <a:p>
            <a:r>
              <a:rPr lang="en-US" dirty="0"/>
              <a:t>(1) The following communicable diseases and conditions are reportable: </a:t>
            </a:r>
          </a:p>
          <a:p>
            <a:r>
              <a:rPr lang="en-US" dirty="0"/>
              <a:t>(a) AIDS, as defined by the Centers for Disease Control and Prevention, and HIV infection, as determined by a positive result from a test approved by the Federal Food and Drug Administration for the detection of HIV, including, but not limited to, antibody, antigen, and all HIV nucleic acid tests;</a:t>
            </a:r>
          </a:p>
          <a:p>
            <a:r>
              <a:rPr lang="en-US" dirty="0"/>
              <a:t>(b) </a:t>
            </a:r>
            <a:r>
              <a:rPr lang="en-US" dirty="0" err="1"/>
              <a:t>Anaplasmosis</a:t>
            </a:r>
            <a:r>
              <a:rPr lang="en-US" dirty="0"/>
              <a:t>;</a:t>
            </a:r>
          </a:p>
          <a:p>
            <a:r>
              <a:rPr lang="en-US" dirty="0"/>
              <a:t>(c) Anthrax;</a:t>
            </a:r>
          </a:p>
          <a:p>
            <a:r>
              <a:rPr lang="en-US" dirty="0"/>
              <a:t>(d) </a:t>
            </a:r>
            <a:r>
              <a:rPr lang="en-US" dirty="0" err="1"/>
              <a:t>Arboviral</a:t>
            </a:r>
            <a:r>
              <a:rPr lang="en-US" dirty="0"/>
              <a:t> Disease (California serogroup, Eastern equine encephalitis, Powassan, Saint Louis encephalitis, West Nile Virus, Western equine encephalitis);</a:t>
            </a:r>
          </a:p>
          <a:p>
            <a:r>
              <a:rPr lang="en-US" dirty="0"/>
              <a:t>(e) </a:t>
            </a:r>
            <a:r>
              <a:rPr lang="en-US" dirty="0" err="1"/>
              <a:t>Babesiosis</a:t>
            </a:r>
            <a:r>
              <a:rPr lang="en-US" dirty="0"/>
              <a:t>;</a:t>
            </a:r>
          </a:p>
          <a:p>
            <a:r>
              <a:rPr lang="en-US" dirty="0"/>
              <a:t>(f) Botulism (including infant botulism);</a:t>
            </a:r>
          </a:p>
          <a:p>
            <a:r>
              <a:rPr lang="en-US" b="1" u="sng" dirty="0"/>
              <a:t>And many more!</a:t>
            </a:r>
          </a:p>
          <a:p>
            <a:endParaRPr lang="en-US" dirty="0"/>
          </a:p>
        </p:txBody>
      </p:sp>
    </p:spTree>
    <p:extLst>
      <p:ext uri="{BB962C8B-B14F-4D97-AF65-F5344CB8AC3E}">
        <p14:creationId xmlns:p14="http://schemas.microsoft.com/office/powerpoint/2010/main" val="16178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What does Public Health do?</a:t>
            </a:r>
          </a:p>
        </p:txBody>
      </p:sp>
      <p:sp>
        <p:nvSpPr>
          <p:cNvPr id="4" name="Content Placeholder 3"/>
          <p:cNvSpPr>
            <a:spLocks noGrp="1"/>
          </p:cNvSpPr>
          <p:nvPr>
            <p:ph idx="1"/>
          </p:nvPr>
        </p:nvSpPr>
        <p:spPr/>
        <p:txBody>
          <a:bodyPr/>
          <a:lstStyle/>
          <a:p>
            <a:r>
              <a:rPr lang="en-US" dirty="0"/>
              <a:t>Prevents epidemics and the spread of disease</a:t>
            </a:r>
          </a:p>
          <a:p>
            <a:r>
              <a:rPr lang="en-US" dirty="0"/>
              <a:t>Protects against environmental hazards</a:t>
            </a:r>
          </a:p>
          <a:p>
            <a:r>
              <a:rPr lang="en-US" dirty="0"/>
              <a:t>Prevents injuries</a:t>
            </a:r>
          </a:p>
          <a:p>
            <a:r>
              <a:rPr lang="en-US" dirty="0"/>
              <a:t>Promotes and supports healthy behaviors</a:t>
            </a:r>
          </a:p>
          <a:p>
            <a:pPr lvl="0"/>
            <a:r>
              <a:rPr lang="en-US" dirty="0"/>
              <a:t>Preparing for, responding to, and recovering from public health emergencies</a:t>
            </a:r>
          </a:p>
          <a:p>
            <a:r>
              <a:rPr lang="en-US" dirty="0"/>
              <a:t>Assures the quality and accessibility of health services</a:t>
            </a:r>
          </a:p>
          <a:p>
            <a:endParaRPr lang="en-US" dirty="0"/>
          </a:p>
        </p:txBody>
      </p:sp>
    </p:spTree>
    <p:extLst>
      <p:ext uri="{BB962C8B-B14F-4D97-AF65-F5344CB8AC3E}">
        <p14:creationId xmlns:p14="http://schemas.microsoft.com/office/powerpoint/2010/main" val="182358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As a Board of Health member what can you do to help public health in your jurisdiction?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851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666750"/>
            <a:ext cx="7886700" cy="5510213"/>
          </a:xfrm>
        </p:spPr>
        <p:txBody>
          <a:bodyPr>
            <a:normAutofit lnSpcReduction="10000"/>
          </a:bodyPr>
          <a:lstStyle/>
          <a:p>
            <a:r>
              <a:rPr lang="en-US" dirty="0"/>
              <a:t>Ensure board of health meetings occur at least quarterly</a:t>
            </a:r>
          </a:p>
          <a:p>
            <a:r>
              <a:rPr lang="en-US" dirty="0"/>
              <a:t>Work with your local public health department on important public health issues such as policy development and implementation of programs</a:t>
            </a:r>
          </a:p>
          <a:p>
            <a:r>
              <a:rPr lang="en-US" dirty="0"/>
              <a:t>Participate and be the champion for community health improvement and strategic planning</a:t>
            </a:r>
          </a:p>
          <a:p>
            <a:r>
              <a:rPr lang="en-US" dirty="0"/>
              <a:t>Support securing funding for your local health department</a:t>
            </a:r>
          </a:p>
          <a:p>
            <a:r>
              <a:rPr lang="en-US" dirty="0"/>
              <a:t>Review and be aware of the health status of your community </a:t>
            </a:r>
          </a:p>
          <a:p>
            <a:r>
              <a:rPr lang="en-US" dirty="0"/>
              <a:t>Support your health department in their process of becoming accredited or Pathways to Recognition</a:t>
            </a:r>
          </a:p>
          <a:p>
            <a:endParaRPr lang="en-US" dirty="0"/>
          </a:p>
        </p:txBody>
      </p:sp>
    </p:spTree>
    <p:extLst>
      <p:ext uri="{BB962C8B-B14F-4D97-AF65-F5344CB8AC3E}">
        <p14:creationId xmlns:p14="http://schemas.microsoft.com/office/powerpoint/2010/main" val="2183807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Health in Montana</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4342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How is Public Health Organized in Montana?</a:t>
            </a:r>
          </a:p>
        </p:txBody>
      </p:sp>
      <p:sp>
        <p:nvSpPr>
          <p:cNvPr id="4" name="Content Placeholder 3"/>
          <p:cNvSpPr>
            <a:spLocks noGrp="1"/>
          </p:cNvSpPr>
          <p:nvPr>
            <p:ph idx="1"/>
          </p:nvPr>
        </p:nvSpPr>
        <p:spPr/>
        <p:txBody>
          <a:bodyPr/>
          <a:lstStyle/>
          <a:p>
            <a:r>
              <a:rPr lang="en-US" dirty="0"/>
              <a:t>Decentralized system</a:t>
            </a:r>
          </a:p>
          <a:p>
            <a:endParaRPr lang="en-US" dirty="0"/>
          </a:p>
          <a:p>
            <a:r>
              <a:rPr lang="en-US" dirty="0"/>
              <a:t>Montana law requires that every county (or 1</a:t>
            </a:r>
            <a:r>
              <a:rPr lang="en-US" baseline="30000" dirty="0"/>
              <a:t>st</a:t>
            </a:r>
            <a:r>
              <a:rPr lang="en-US" dirty="0"/>
              <a:t> or 2</a:t>
            </a:r>
            <a:r>
              <a:rPr lang="en-US" baseline="30000" dirty="0"/>
              <a:t>nd</a:t>
            </a:r>
            <a:r>
              <a:rPr lang="en-US" dirty="0"/>
              <a:t> class city) shall have a board of health</a:t>
            </a:r>
          </a:p>
          <a:p>
            <a:endParaRPr lang="en-US" dirty="0"/>
          </a:p>
          <a:p>
            <a:r>
              <a:rPr lang="en-US" dirty="0"/>
              <a:t>Department of Public Health and Human Services  (DPHHS) provides state coordination and support to the counties</a:t>
            </a:r>
          </a:p>
          <a:p>
            <a:endParaRPr lang="en-US" dirty="0"/>
          </a:p>
        </p:txBody>
      </p:sp>
    </p:spTree>
    <p:extLst>
      <p:ext uri="{BB962C8B-B14F-4D97-AF65-F5344CB8AC3E}">
        <p14:creationId xmlns:p14="http://schemas.microsoft.com/office/powerpoint/2010/main" val="356228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5508AA-BE8A-E3D2-3B42-A1879DA937C9}"/>
              </a:ext>
            </a:extLst>
          </p:cNvPr>
          <p:cNvPicPr>
            <a:picLocks noChangeAspect="1"/>
          </p:cNvPicPr>
          <p:nvPr/>
        </p:nvPicPr>
        <p:blipFill>
          <a:blip r:embed="rId2"/>
          <a:stretch>
            <a:fillRect/>
          </a:stretch>
        </p:blipFill>
        <p:spPr>
          <a:xfrm>
            <a:off x="1066800" y="959642"/>
            <a:ext cx="7113226" cy="5009733"/>
          </a:xfrm>
          <a:prstGeom prst="rect">
            <a:avLst/>
          </a:prstGeom>
        </p:spPr>
      </p:pic>
      <p:sp>
        <p:nvSpPr>
          <p:cNvPr id="4" name="Slide Number Placeholder 3">
            <a:extLst>
              <a:ext uri="{FF2B5EF4-FFF2-40B4-BE49-F238E27FC236}">
                <a16:creationId xmlns:a16="http://schemas.microsoft.com/office/drawing/2014/main" id="{D01B5C57-5E7D-A298-B186-4947308F9454}"/>
              </a:ext>
            </a:extLst>
          </p:cNvPr>
          <p:cNvSpPr>
            <a:spLocks noGrp="1"/>
          </p:cNvSpPr>
          <p:nvPr>
            <p:ph type="sldNum" sz="quarter" idx="7"/>
          </p:nvPr>
        </p:nvSpPr>
        <p:spPr>
          <a:xfrm>
            <a:off x="6583680" y="6539865"/>
            <a:ext cx="2103120" cy="276999"/>
          </a:xfrm>
          <a:prstGeom prst="rect">
            <a:avLst/>
          </a:prstGeom>
        </p:spPr>
        <p:txBody>
          <a:bodyPr vert="horz" wrap="square" lIns="0" tIns="0" rIns="0" bIns="0" rtlCol="0" anchor="ctr">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E4070BB-3BCC-4494-A660-B7D2CB17F66C}" type="slidenum">
              <a:rPr lang="en-US" smtClean="0"/>
              <a:pPr/>
              <a:t>44</a:t>
            </a:fld>
            <a:endParaRPr lang="en-US" sz="900">
              <a:solidFill>
                <a:prstClr val="black">
                  <a:tint val="75000"/>
                </a:prstClr>
              </a:solidFill>
              <a:latin typeface="Calibri"/>
            </a:endParaRPr>
          </a:p>
        </p:txBody>
      </p:sp>
      <p:pic>
        <p:nvPicPr>
          <p:cNvPr id="9" name="Picture 8">
            <a:extLst>
              <a:ext uri="{FF2B5EF4-FFF2-40B4-BE49-F238E27FC236}">
                <a16:creationId xmlns:a16="http://schemas.microsoft.com/office/drawing/2014/main" id="{155DE83D-D0CC-51E3-9F1E-876EC8AE8225}"/>
              </a:ext>
            </a:extLst>
          </p:cNvPr>
          <p:cNvPicPr>
            <a:picLocks noChangeAspect="1"/>
          </p:cNvPicPr>
          <p:nvPr/>
        </p:nvPicPr>
        <p:blipFill>
          <a:blip r:embed="rId3"/>
          <a:stretch>
            <a:fillRect/>
          </a:stretch>
        </p:blipFill>
        <p:spPr>
          <a:xfrm>
            <a:off x="997929" y="678536"/>
            <a:ext cx="1883828" cy="544115"/>
          </a:xfrm>
          <a:prstGeom prst="rect">
            <a:avLst/>
          </a:prstGeom>
        </p:spPr>
      </p:pic>
      <p:pic>
        <p:nvPicPr>
          <p:cNvPr id="10" name="Picture 9">
            <a:extLst>
              <a:ext uri="{FF2B5EF4-FFF2-40B4-BE49-F238E27FC236}">
                <a16:creationId xmlns:a16="http://schemas.microsoft.com/office/drawing/2014/main" id="{B8DADF3B-E91E-B8D3-3A70-22865F1CBC2D}"/>
              </a:ext>
            </a:extLst>
          </p:cNvPr>
          <p:cNvPicPr>
            <a:picLocks noChangeAspect="1"/>
          </p:cNvPicPr>
          <p:nvPr/>
        </p:nvPicPr>
        <p:blipFill>
          <a:blip r:embed="rId4"/>
          <a:stretch>
            <a:fillRect/>
          </a:stretch>
        </p:blipFill>
        <p:spPr>
          <a:xfrm>
            <a:off x="135529" y="4960071"/>
            <a:ext cx="2309060" cy="475529"/>
          </a:xfrm>
          <a:prstGeom prst="rect">
            <a:avLst/>
          </a:prstGeom>
        </p:spPr>
      </p:pic>
      <p:sp>
        <p:nvSpPr>
          <p:cNvPr id="12" name="Star: 5 Points 11">
            <a:extLst>
              <a:ext uri="{FF2B5EF4-FFF2-40B4-BE49-F238E27FC236}">
                <a16:creationId xmlns:a16="http://schemas.microsoft.com/office/drawing/2014/main" id="{37564B52-CA26-18BF-6445-F2EFCDE47A81}"/>
              </a:ext>
            </a:extLst>
          </p:cNvPr>
          <p:cNvSpPr/>
          <p:nvPr/>
        </p:nvSpPr>
        <p:spPr>
          <a:xfrm>
            <a:off x="5029200" y="3962400"/>
            <a:ext cx="114300" cy="114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pic>
        <p:nvPicPr>
          <p:cNvPr id="14" name="Picture 13">
            <a:extLst>
              <a:ext uri="{FF2B5EF4-FFF2-40B4-BE49-F238E27FC236}">
                <a16:creationId xmlns:a16="http://schemas.microsoft.com/office/drawing/2014/main" id="{85F4C467-6A2A-4A6A-2F0B-D073A858A8CE}"/>
              </a:ext>
            </a:extLst>
          </p:cNvPr>
          <p:cNvPicPr>
            <a:picLocks noChangeAspect="1"/>
          </p:cNvPicPr>
          <p:nvPr/>
        </p:nvPicPr>
        <p:blipFill>
          <a:blip r:embed="rId5"/>
          <a:stretch>
            <a:fillRect/>
          </a:stretch>
        </p:blipFill>
        <p:spPr>
          <a:xfrm>
            <a:off x="2514600" y="1752600"/>
            <a:ext cx="169179" cy="173751"/>
          </a:xfrm>
          <a:prstGeom prst="rect">
            <a:avLst/>
          </a:prstGeom>
        </p:spPr>
      </p:pic>
      <p:pic>
        <p:nvPicPr>
          <p:cNvPr id="18" name="Picture 17">
            <a:extLst>
              <a:ext uri="{FF2B5EF4-FFF2-40B4-BE49-F238E27FC236}">
                <a16:creationId xmlns:a16="http://schemas.microsoft.com/office/drawing/2014/main" id="{166D497C-E6DF-8B7F-F7E7-F8524B7FC118}"/>
              </a:ext>
            </a:extLst>
          </p:cNvPr>
          <p:cNvPicPr>
            <a:picLocks noChangeAspect="1"/>
          </p:cNvPicPr>
          <p:nvPr/>
        </p:nvPicPr>
        <p:blipFill>
          <a:blip r:embed="rId5"/>
          <a:stretch>
            <a:fillRect/>
          </a:stretch>
        </p:blipFill>
        <p:spPr>
          <a:xfrm>
            <a:off x="192677" y="4960069"/>
            <a:ext cx="169179" cy="173751"/>
          </a:xfrm>
          <a:prstGeom prst="rect">
            <a:avLst/>
          </a:prstGeom>
        </p:spPr>
      </p:pic>
      <p:pic>
        <p:nvPicPr>
          <p:cNvPr id="5" name="Picture 4" descr="Logo&#10;&#10;Description automatically generated">
            <a:extLst>
              <a:ext uri="{FF2B5EF4-FFF2-40B4-BE49-F238E27FC236}">
                <a16:creationId xmlns:a16="http://schemas.microsoft.com/office/drawing/2014/main" id="{3A2339B5-A9FA-D6C1-C001-EDE6C34099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76" y="4114810"/>
            <a:ext cx="874123" cy="857835"/>
          </a:xfrm>
          <a:prstGeom prst="rect">
            <a:avLst/>
          </a:prstGeom>
        </p:spPr>
      </p:pic>
      <p:pic>
        <p:nvPicPr>
          <p:cNvPr id="7" name="Picture 6" descr="Logo, company name&#10;&#10;Description automatically generated">
            <a:extLst>
              <a:ext uri="{FF2B5EF4-FFF2-40B4-BE49-F238E27FC236}">
                <a16:creationId xmlns:a16="http://schemas.microsoft.com/office/drawing/2014/main" id="{83E88BC6-C16F-E685-8BDC-EE6863F6D6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25" y="576694"/>
            <a:ext cx="976613" cy="857835"/>
          </a:xfrm>
          <a:prstGeom prst="rect">
            <a:avLst/>
          </a:prstGeom>
        </p:spPr>
      </p:pic>
    </p:spTree>
    <p:extLst>
      <p:ext uri="{BB962C8B-B14F-4D97-AF65-F5344CB8AC3E}">
        <p14:creationId xmlns:p14="http://schemas.microsoft.com/office/powerpoint/2010/main" val="4152060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DPHHS Overview</a:t>
            </a:r>
          </a:p>
        </p:txBody>
      </p:sp>
      <p:sp>
        <p:nvSpPr>
          <p:cNvPr id="4" name="Content Placeholder 3"/>
          <p:cNvSpPr>
            <a:spLocks noGrp="1"/>
          </p:cNvSpPr>
          <p:nvPr>
            <p:ph idx="1"/>
          </p:nvPr>
        </p:nvSpPr>
        <p:spPr/>
        <p:txBody>
          <a:bodyPr/>
          <a:lstStyle/>
          <a:p>
            <a:r>
              <a:rPr lang="en-US" dirty="0"/>
              <a:t>Largest agency of state government</a:t>
            </a:r>
          </a:p>
          <a:p>
            <a:r>
              <a:rPr lang="en-US" dirty="0"/>
              <a:t>Biennial budget of ~$5 billion</a:t>
            </a:r>
          </a:p>
          <a:p>
            <a:r>
              <a:rPr lang="en-US" dirty="0"/>
              <a:t>3,000+ employees, 2,500 contracts, and 150 major programs</a:t>
            </a:r>
          </a:p>
          <a:p>
            <a:pPr lvl="1"/>
            <a:r>
              <a:rPr lang="en-US" dirty="0"/>
              <a:t>In comparison to MT State Government with 11K staff</a:t>
            </a:r>
          </a:p>
          <a:p>
            <a:r>
              <a:rPr lang="en-US" dirty="0"/>
              <a:t>Director’s Office + Three</a:t>
            </a:r>
            <a:r>
              <a:rPr lang="en-US" dirty="0">
                <a:solidFill>
                  <a:srgbClr val="FF0000"/>
                </a:solidFill>
              </a:rPr>
              <a:t> </a:t>
            </a:r>
            <a:r>
              <a:rPr lang="en-US" dirty="0"/>
              <a:t>branches</a:t>
            </a:r>
          </a:p>
          <a:p>
            <a:r>
              <a:rPr lang="en-US" dirty="0"/>
              <a:t>Eleven divisions</a:t>
            </a:r>
          </a:p>
          <a:p>
            <a:endParaRPr lang="en-US" dirty="0"/>
          </a:p>
        </p:txBody>
      </p:sp>
    </p:spTree>
    <p:extLst>
      <p:ext uri="{BB962C8B-B14F-4D97-AF65-F5344CB8AC3E}">
        <p14:creationId xmlns:p14="http://schemas.microsoft.com/office/powerpoint/2010/main" val="964048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r>
              <a:rPr lang="en-US" dirty="0"/>
              <a:t>Public Health and Safety Division</a:t>
            </a:r>
          </a:p>
        </p:txBody>
      </p:sp>
      <p:sp>
        <p:nvSpPr>
          <p:cNvPr id="4" name="Content Placeholder 3"/>
          <p:cNvSpPr>
            <a:spLocks noGrp="1"/>
          </p:cNvSpPr>
          <p:nvPr>
            <p:ph idx="1"/>
          </p:nvPr>
        </p:nvSpPr>
        <p:spPr/>
        <p:txBody>
          <a:bodyPr/>
          <a:lstStyle/>
          <a:p>
            <a:r>
              <a:rPr lang="en-US" dirty="0"/>
              <a:t>Provide state-level coordination of key public health services to local and Tribal public health agencies</a:t>
            </a:r>
          </a:p>
          <a:p>
            <a:r>
              <a:rPr lang="en-US" dirty="0"/>
              <a:t>One Division + one Bureau</a:t>
            </a:r>
          </a:p>
          <a:p>
            <a:r>
              <a:rPr lang="en-US" dirty="0"/>
              <a:t>40 programs</a:t>
            </a:r>
          </a:p>
          <a:p>
            <a:r>
              <a:rPr lang="en-US" dirty="0"/>
              <a:t>220+ employees</a:t>
            </a:r>
          </a:p>
        </p:txBody>
      </p:sp>
    </p:spTree>
    <p:extLst>
      <p:ext uri="{BB962C8B-B14F-4D97-AF65-F5344CB8AC3E}">
        <p14:creationId xmlns:p14="http://schemas.microsoft.com/office/powerpoint/2010/main" val="2708934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63DAF-00C2-4B94-919C-3359625BC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B2B-B656-D543-819C-3539812050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1725769B-A148-437C-AC19-50C7BCC81BF0}"/>
              </a:ext>
            </a:extLst>
          </p:cNvPr>
          <p:cNvGrpSpPr/>
          <p:nvPr/>
        </p:nvGrpSpPr>
        <p:grpSpPr>
          <a:xfrm>
            <a:off x="3962400" y="533400"/>
            <a:ext cx="1883047" cy="941523"/>
            <a:chOff x="3852703" y="71914"/>
            <a:chExt cx="1883047" cy="941523"/>
          </a:xfrm>
        </p:grpSpPr>
        <p:sp>
          <p:nvSpPr>
            <p:cNvPr id="4" name="Rectangle 3">
              <a:extLst>
                <a:ext uri="{FF2B5EF4-FFF2-40B4-BE49-F238E27FC236}">
                  <a16:creationId xmlns:a16="http://schemas.microsoft.com/office/drawing/2014/main" id="{221F579C-0C12-46EA-8ABA-DF98F321226E}"/>
                </a:ext>
              </a:extLst>
            </p:cNvPr>
            <p:cNvSpPr/>
            <p:nvPr/>
          </p:nvSpPr>
          <p:spPr>
            <a:xfrm>
              <a:off x="3852703" y="71914"/>
              <a:ext cx="1883047" cy="941523"/>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9AB018C6-F554-45CE-97FF-E1F9E5B2695C}"/>
                </a:ext>
              </a:extLst>
            </p:cNvPr>
            <p:cNvSpPr txBox="1"/>
            <p:nvPr/>
          </p:nvSpPr>
          <p:spPr>
            <a:xfrm>
              <a:off x="3852703" y="71914"/>
              <a:ext cx="1883047" cy="941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1" u="none" strike="noStrike" kern="1200" cap="none" spc="0" normalizeH="0" baseline="0" noProof="0" dirty="0">
                  <a:ln>
                    <a:noFill/>
                  </a:ln>
                  <a:solidFill>
                    <a:prstClr val="white"/>
                  </a:solidFill>
                  <a:effectLst/>
                  <a:uLnTx/>
                  <a:uFillTx/>
                  <a:latin typeface="Calibri" panose="020F0502020204030204"/>
                  <a:ea typeface="+mn-ea"/>
                  <a:cs typeface="+mn-cs"/>
                </a:rPr>
                <a:t>PHSD Administrator &amp; State Health Officer</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Todd Harwell</a:t>
              </a:r>
            </a:p>
          </p:txBody>
        </p:sp>
      </p:grpSp>
      <p:grpSp>
        <p:nvGrpSpPr>
          <p:cNvPr id="6" name="Group 5">
            <a:extLst>
              <a:ext uri="{FF2B5EF4-FFF2-40B4-BE49-F238E27FC236}">
                <a16:creationId xmlns:a16="http://schemas.microsoft.com/office/drawing/2014/main" id="{ABC20028-D727-4A3C-8A6A-30550588F75A}"/>
              </a:ext>
            </a:extLst>
          </p:cNvPr>
          <p:cNvGrpSpPr/>
          <p:nvPr/>
        </p:nvGrpSpPr>
        <p:grpSpPr>
          <a:xfrm>
            <a:off x="4732143" y="2438400"/>
            <a:ext cx="1326776" cy="1108744"/>
            <a:chOff x="62683" y="1547499"/>
            <a:chExt cx="1435362" cy="841718"/>
          </a:xfrm>
        </p:grpSpPr>
        <p:sp>
          <p:nvSpPr>
            <p:cNvPr id="7" name="Rectangle 6">
              <a:extLst>
                <a:ext uri="{FF2B5EF4-FFF2-40B4-BE49-F238E27FC236}">
                  <a16:creationId xmlns:a16="http://schemas.microsoft.com/office/drawing/2014/main" id="{70E7F27D-6AD2-4DD1-92AE-EB361E5A477F}"/>
                </a:ext>
              </a:extLst>
            </p:cNvPr>
            <p:cNvSpPr/>
            <p:nvPr/>
          </p:nvSpPr>
          <p:spPr>
            <a:xfrm>
              <a:off x="73669" y="1558413"/>
              <a:ext cx="1424376" cy="830804"/>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8E46C7F8-05EB-4671-8560-3384BA439856}"/>
                </a:ext>
              </a:extLst>
            </p:cNvPr>
            <p:cNvSpPr txBox="1"/>
            <p:nvPr/>
          </p:nvSpPr>
          <p:spPr>
            <a:xfrm>
              <a:off x="62683" y="1547499"/>
              <a:ext cx="1424376" cy="83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Epidemiology and Scientific Support</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Laura Williamson</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0FDA1E55-A836-4BB5-A005-86D713A2D300}"/>
              </a:ext>
            </a:extLst>
          </p:cNvPr>
          <p:cNvGrpSpPr/>
          <p:nvPr/>
        </p:nvGrpSpPr>
        <p:grpSpPr>
          <a:xfrm>
            <a:off x="93097" y="2438400"/>
            <a:ext cx="1501069" cy="1122192"/>
            <a:chOff x="0" y="1141825"/>
            <a:chExt cx="1753863" cy="1023580"/>
          </a:xfrm>
        </p:grpSpPr>
        <p:sp>
          <p:nvSpPr>
            <p:cNvPr id="10" name="Rectangle 9">
              <a:extLst>
                <a:ext uri="{FF2B5EF4-FFF2-40B4-BE49-F238E27FC236}">
                  <a16:creationId xmlns:a16="http://schemas.microsoft.com/office/drawing/2014/main" id="{3C950DA1-BD3C-415E-AD6D-A011E383245A}"/>
                </a:ext>
              </a:extLst>
            </p:cNvPr>
            <p:cNvSpPr/>
            <p:nvPr/>
          </p:nvSpPr>
          <p:spPr>
            <a:xfrm>
              <a:off x="0" y="1141825"/>
              <a:ext cx="1753863" cy="1023580"/>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407DF100-E73E-4F02-8ACD-395C0B4CCD61}"/>
                </a:ext>
              </a:extLst>
            </p:cNvPr>
            <p:cNvSpPr txBox="1"/>
            <p:nvPr/>
          </p:nvSpPr>
          <p:spPr>
            <a:xfrm>
              <a:off x="0" y="1141825"/>
              <a:ext cx="1753863" cy="1023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Chronic Disease Prevention and Health Promotion Bureau</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Stacy Campbell</a:t>
              </a:r>
              <a:endPar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7CB1320F-774C-4AF0-B9EE-E672FE96D588}"/>
              </a:ext>
            </a:extLst>
          </p:cNvPr>
          <p:cNvGrpSpPr/>
          <p:nvPr/>
        </p:nvGrpSpPr>
        <p:grpSpPr>
          <a:xfrm>
            <a:off x="1764464" y="2456330"/>
            <a:ext cx="1326776" cy="1113226"/>
            <a:chOff x="4664869" y="2423484"/>
            <a:chExt cx="2495103" cy="1247551"/>
          </a:xfrm>
        </p:grpSpPr>
        <p:sp>
          <p:nvSpPr>
            <p:cNvPr id="13" name="Rectangle 12">
              <a:extLst>
                <a:ext uri="{FF2B5EF4-FFF2-40B4-BE49-F238E27FC236}">
                  <a16:creationId xmlns:a16="http://schemas.microsoft.com/office/drawing/2014/main" id="{F960329E-5FDC-4E43-8A2C-918BD3373A0C}"/>
                </a:ext>
              </a:extLst>
            </p:cNvPr>
            <p:cNvSpPr/>
            <p:nvPr/>
          </p:nvSpPr>
          <p:spPr>
            <a:xfrm>
              <a:off x="4664869" y="2423484"/>
              <a:ext cx="2495103" cy="1247551"/>
            </a:xfrm>
            <a:prstGeom prst="rect">
              <a:avLst/>
            </a:prstGeom>
            <a:solidFill>
              <a:srgbClr val="70AD47"/>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28146C3A-E2BF-48FE-BCB1-7AE5E24FE8A6}"/>
                </a:ext>
              </a:extLst>
            </p:cNvPr>
            <p:cNvSpPr txBox="1"/>
            <p:nvPr/>
          </p:nvSpPr>
          <p:spPr>
            <a:xfrm>
              <a:off x="4664869" y="2423484"/>
              <a:ext cx="2495103" cy="1247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Communicable Disease Control and Prevention Bureau</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Bekki Kirsch-Wehner</a:t>
              </a:r>
              <a:endPar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D9397EDC-7999-48AC-BF57-69BDB91DFEB9}"/>
              </a:ext>
            </a:extLst>
          </p:cNvPr>
          <p:cNvGrpSpPr/>
          <p:nvPr/>
        </p:nvGrpSpPr>
        <p:grpSpPr>
          <a:xfrm>
            <a:off x="3245224" y="2433918"/>
            <a:ext cx="1326776" cy="1113226"/>
            <a:chOff x="5502588" y="1342633"/>
            <a:chExt cx="3031628" cy="1515814"/>
          </a:xfrm>
          <a:solidFill>
            <a:srgbClr val="70AD47"/>
          </a:solidFill>
        </p:grpSpPr>
        <p:sp>
          <p:nvSpPr>
            <p:cNvPr id="16" name="Rectangle 15">
              <a:extLst>
                <a:ext uri="{FF2B5EF4-FFF2-40B4-BE49-F238E27FC236}">
                  <a16:creationId xmlns:a16="http://schemas.microsoft.com/office/drawing/2014/main" id="{D823B617-D7E3-434F-94A1-929155B615C8}"/>
                </a:ext>
              </a:extLst>
            </p:cNvPr>
            <p:cNvSpPr/>
            <p:nvPr/>
          </p:nvSpPr>
          <p:spPr>
            <a:xfrm>
              <a:off x="5502588" y="1342633"/>
              <a:ext cx="3031628" cy="1515814"/>
            </a:xfrm>
            <a:prstGeom prst="rect">
              <a:avLst/>
            </a:prstGeom>
            <a:grp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B7B06DDD-5DAE-4312-8615-D5ACC365442F}"/>
                </a:ext>
              </a:extLst>
            </p:cNvPr>
            <p:cNvSpPr txBox="1"/>
            <p:nvPr/>
          </p:nvSpPr>
          <p:spPr>
            <a:xfrm>
              <a:off x="5502588" y="1342633"/>
              <a:ext cx="3031628" cy="15158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Laboratory Services Bureau</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Debbie Gibson</a:t>
              </a:r>
              <a:endPar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9C5173BA-8C61-4611-BC5A-D80738EF1D3D}"/>
              </a:ext>
            </a:extLst>
          </p:cNvPr>
          <p:cNvGrpSpPr/>
          <p:nvPr/>
        </p:nvGrpSpPr>
        <p:grpSpPr>
          <a:xfrm>
            <a:off x="6215630" y="2448294"/>
            <a:ext cx="1326776" cy="1121262"/>
            <a:chOff x="0" y="4423608"/>
            <a:chExt cx="3859857" cy="1929928"/>
          </a:xfrm>
        </p:grpSpPr>
        <p:sp>
          <p:nvSpPr>
            <p:cNvPr id="19" name="Rectangle 18">
              <a:extLst>
                <a:ext uri="{FF2B5EF4-FFF2-40B4-BE49-F238E27FC236}">
                  <a16:creationId xmlns:a16="http://schemas.microsoft.com/office/drawing/2014/main" id="{4677A18B-9535-472F-82F6-F14FB6AB1EEF}"/>
                </a:ext>
              </a:extLst>
            </p:cNvPr>
            <p:cNvSpPr/>
            <p:nvPr/>
          </p:nvSpPr>
          <p:spPr>
            <a:xfrm>
              <a:off x="0" y="4423608"/>
              <a:ext cx="3859857" cy="1929928"/>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DFC0DA74-71B9-41CA-B47A-50F43A4682A7}"/>
                </a:ext>
              </a:extLst>
            </p:cNvPr>
            <p:cNvSpPr txBox="1"/>
            <p:nvPr/>
          </p:nvSpPr>
          <p:spPr>
            <a:xfrm>
              <a:off x="0" y="4423608"/>
              <a:ext cx="3859857" cy="1929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Public Health System Improvement Office</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Terry Ray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B9A30926-C7A9-4683-8562-D29080A8D040}"/>
              </a:ext>
            </a:extLst>
          </p:cNvPr>
          <p:cNvGrpSpPr/>
          <p:nvPr/>
        </p:nvGrpSpPr>
        <p:grpSpPr>
          <a:xfrm>
            <a:off x="7719428" y="2448294"/>
            <a:ext cx="1145602" cy="1121262"/>
            <a:chOff x="3283743" y="3728208"/>
            <a:chExt cx="5250656" cy="2625328"/>
          </a:xfrm>
        </p:grpSpPr>
        <p:sp>
          <p:nvSpPr>
            <p:cNvPr id="22" name="Rectangle 21">
              <a:extLst>
                <a:ext uri="{FF2B5EF4-FFF2-40B4-BE49-F238E27FC236}">
                  <a16:creationId xmlns:a16="http://schemas.microsoft.com/office/drawing/2014/main" id="{F3D0C74A-6693-4062-9738-CA9EA3B460CF}"/>
                </a:ext>
              </a:extLst>
            </p:cNvPr>
            <p:cNvSpPr/>
            <p:nvPr/>
          </p:nvSpPr>
          <p:spPr>
            <a:xfrm>
              <a:off x="3283743" y="3728208"/>
              <a:ext cx="5250656" cy="2625328"/>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828A5339-DEF1-493F-B65A-C72EAF9A954F}"/>
                </a:ext>
              </a:extLst>
            </p:cNvPr>
            <p:cNvSpPr txBox="1"/>
            <p:nvPr/>
          </p:nvSpPr>
          <p:spPr>
            <a:xfrm>
              <a:off x="3283743" y="3728208"/>
              <a:ext cx="5078050" cy="2559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55" tIns="33655" rIns="33655" bIns="33655" numCol="1" spcCol="1270" anchor="ctr" anchorCtr="0">
              <a:noAutofit/>
            </a:bodyPr>
            <a:lstStyle/>
            <a:p>
              <a:pPr marL="0" marR="0" lvl="0" indent="0" algn="ctr" defTabSz="235585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Financial and Operations Bureau</a:t>
              </a:r>
            </a:p>
            <a:p>
              <a:pPr marL="0" marR="0" lvl="0" indent="0" algn="ctr" defTabSz="23558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Sarah Mohrmann</a:t>
              </a:r>
              <a:endPar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9043050-782E-4AEE-BAC4-FECF8EADD400}"/>
              </a:ext>
            </a:extLst>
          </p:cNvPr>
          <p:cNvGrpSpPr/>
          <p:nvPr/>
        </p:nvGrpSpPr>
        <p:grpSpPr>
          <a:xfrm>
            <a:off x="6457950" y="1295400"/>
            <a:ext cx="1662679" cy="708097"/>
            <a:chOff x="1041" y="1043689"/>
            <a:chExt cx="8532316" cy="4266158"/>
          </a:xfrm>
        </p:grpSpPr>
        <p:sp>
          <p:nvSpPr>
            <p:cNvPr id="25" name="Rectangle 24">
              <a:extLst>
                <a:ext uri="{FF2B5EF4-FFF2-40B4-BE49-F238E27FC236}">
                  <a16:creationId xmlns:a16="http://schemas.microsoft.com/office/drawing/2014/main" id="{62ECA10E-CFC9-4895-A524-B72DCA2B9709}"/>
                </a:ext>
              </a:extLst>
            </p:cNvPr>
            <p:cNvSpPr/>
            <p:nvPr/>
          </p:nvSpPr>
          <p:spPr>
            <a:xfrm>
              <a:off x="1041" y="1043689"/>
              <a:ext cx="8532316" cy="4266158"/>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25715361-6A45-4FDA-BF99-C336E0CD28A9}"/>
                </a:ext>
              </a:extLst>
            </p:cNvPr>
            <p:cNvSpPr txBox="1"/>
            <p:nvPr/>
          </p:nvSpPr>
          <p:spPr>
            <a:xfrm>
              <a:off x="1041" y="1043689"/>
              <a:ext cx="8532316" cy="4266158"/>
            </a:xfrm>
            <a:prstGeom prst="rect">
              <a:avLst/>
            </a:prstGeom>
            <a:solidFill>
              <a:srgbClr val="70AD47"/>
            </a:solidFill>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State Medical Officer</a:t>
              </a:r>
            </a:p>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Maggie Cook-Shimanek</a:t>
              </a:r>
            </a:p>
          </p:txBody>
        </p:sp>
      </p:grpSp>
      <p:sp>
        <p:nvSpPr>
          <p:cNvPr id="27" name="TextBox 26">
            <a:extLst>
              <a:ext uri="{FF2B5EF4-FFF2-40B4-BE49-F238E27FC236}">
                <a16:creationId xmlns:a16="http://schemas.microsoft.com/office/drawing/2014/main" id="{D82D05F5-41DB-49E0-8A36-FF6283AC3B7C}"/>
              </a:ext>
            </a:extLst>
          </p:cNvPr>
          <p:cNvSpPr txBox="1"/>
          <p:nvPr/>
        </p:nvSpPr>
        <p:spPr>
          <a:xfrm>
            <a:off x="4694504" y="3811186"/>
            <a:ext cx="1400274" cy="1584380"/>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Environmental Health</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Substance use disorder surveillance &amp; evaluation</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Communicable Disease Epidemiology</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Surveillance &amp; Informatics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Epidemiology, WFD &amp; Planning</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84849D7-EBA5-4DBA-B252-DB6C809C52C7}"/>
              </a:ext>
            </a:extLst>
          </p:cNvPr>
          <p:cNvSpPr txBox="1"/>
          <p:nvPr/>
        </p:nvSpPr>
        <p:spPr>
          <a:xfrm>
            <a:off x="183993" y="3811185"/>
            <a:ext cx="1386399" cy="1599014"/>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Arthritis, Asthma control, Cancer Control, Cardiovascular, CONNECT, Diabetes, Disability &amp; Health, EMS &amp; Trauma, Injury Prevention, Montana School Health, MT Tobacco Use Prevention, Nutrition &amp; Physical Activity, Worksite Wellness</a:t>
            </a:r>
          </a:p>
        </p:txBody>
      </p:sp>
      <p:sp>
        <p:nvSpPr>
          <p:cNvPr id="29" name="TextBox 28">
            <a:extLst>
              <a:ext uri="{FF2B5EF4-FFF2-40B4-BE49-F238E27FC236}">
                <a16:creationId xmlns:a16="http://schemas.microsoft.com/office/drawing/2014/main" id="{95E5F083-AC07-4EE8-9C30-CC7B05700BB3}"/>
              </a:ext>
            </a:extLst>
          </p:cNvPr>
          <p:cNvSpPr txBox="1"/>
          <p:nvPr/>
        </p:nvSpPr>
        <p:spPr>
          <a:xfrm>
            <a:off x="1782089" y="3812372"/>
            <a:ext cx="1291525" cy="1597827"/>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Food and Consumer Safety</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Immunization</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STD/HIV Prevention</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Emergency Preparedness</a:t>
            </a:r>
          </a:p>
        </p:txBody>
      </p:sp>
      <p:sp>
        <p:nvSpPr>
          <p:cNvPr id="30" name="TextBox 29">
            <a:extLst>
              <a:ext uri="{FF2B5EF4-FFF2-40B4-BE49-F238E27FC236}">
                <a16:creationId xmlns:a16="http://schemas.microsoft.com/office/drawing/2014/main" id="{41626989-E128-41B3-9E59-42B5417B38AA}"/>
              </a:ext>
            </a:extLst>
          </p:cNvPr>
          <p:cNvSpPr txBox="1"/>
          <p:nvPr/>
        </p:nvSpPr>
        <p:spPr>
          <a:xfrm>
            <a:off x="3262849" y="3825819"/>
            <a:ext cx="1291525" cy="1584380"/>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Public health laboratory</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Environmental laboratory</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Laboratory system improvement</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Financial Support</a:t>
            </a:r>
          </a:p>
        </p:txBody>
      </p:sp>
      <p:sp>
        <p:nvSpPr>
          <p:cNvPr id="31" name="TextBox 30">
            <a:extLst>
              <a:ext uri="{FF2B5EF4-FFF2-40B4-BE49-F238E27FC236}">
                <a16:creationId xmlns:a16="http://schemas.microsoft.com/office/drawing/2014/main" id="{FD58D33F-702F-4686-8F24-2A2B8234FE3E}"/>
              </a:ext>
            </a:extLst>
          </p:cNvPr>
          <p:cNvSpPr txBox="1"/>
          <p:nvPr/>
        </p:nvSpPr>
        <p:spPr>
          <a:xfrm>
            <a:off x="6198302" y="3821337"/>
            <a:ext cx="1361431" cy="1574229"/>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Local &amp; Tribal Support</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Strategic Planning</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Performance Mgmt. &amp;</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Quality Improvement</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Workforce Development</a:t>
            </a:r>
          </a:p>
        </p:txBody>
      </p:sp>
      <p:grpSp>
        <p:nvGrpSpPr>
          <p:cNvPr id="32" name="Group 31">
            <a:extLst>
              <a:ext uri="{FF2B5EF4-FFF2-40B4-BE49-F238E27FC236}">
                <a16:creationId xmlns:a16="http://schemas.microsoft.com/office/drawing/2014/main" id="{003B6781-1CB8-4F8F-97A9-B967CB92639F}"/>
              </a:ext>
            </a:extLst>
          </p:cNvPr>
          <p:cNvGrpSpPr/>
          <p:nvPr/>
        </p:nvGrpSpPr>
        <p:grpSpPr>
          <a:xfrm>
            <a:off x="7715667" y="3811185"/>
            <a:ext cx="1149363" cy="1574229"/>
            <a:chOff x="644" y="3300493"/>
            <a:chExt cx="1291525" cy="645762"/>
          </a:xfrm>
        </p:grpSpPr>
        <p:sp>
          <p:nvSpPr>
            <p:cNvPr id="33" name="Rectangle 32">
              <a:extLst>
                <a:ext uri="{FF2B5EF4-FFF2-40B4-BE49-F238E27FC236}">
                  <a16:creationId xmlns:a16="http://schemas.microsoft.com/office/drawing/2014/main" id="{117BEEDD-87FF-4C86-B654-3FAD01FE3E85}"/>
                </a:ext>
              </a:extLst>
            </p:cNvPr>
            <p:cNvSpPr/>
            <p:nvPr/>
          </p:nvSpPr>
          <p:spPr>
            <a:xfrm>
              <a:off x="644" y="3300493"/>
              <a:ext cx="1291525" cy="645762"/>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B44A69F7-C32E-485A-8799-86D75706FE27}"/>
                </a:ext>
              </a:extLst>
            </p:cNvPr>
            <p:cNvSpPr txBox="1"/>
            <p:nvPr/>
          </p:nvSpPr>
          <p:spPr>
            <a:xfrm>
              <a:off x="644" y="3300493"/>
              <a:ext cx="1291525" cy="645762"/>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Financial Operations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Vital Records</a:t>
              </a:r>
            </a:p>
          </p:txBody>
        </p:sp>
      </p:grpSp>
    </p:spTree>
    <p:extLst>
      <p:ext uri="{BB962C8B-B14F-4D97-AF65-F5344CB8AC3E}">
        <p14:creationId xmlns:p14="http://schemas.microsoft.com/office/powerpoint/2010/main" val="1591252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PHSD’s Role</a:t>
            </a:r>
          </a:p>
        </p:txBody>
      </p:sp>
      <p:sp>
        <p:nvSpPr>
          <p:cNvPr id="4" name="Content Placeholder 3"/>
          <p:cNvSpPr>
            <a:spLocks noGrp="1"/>
          </p:cNvSpPr>
          <p:nvPr>
            <p:ph idx="1"/>
          </p:nvPr>
        </p:nvSpPr>
        <p:spPr/>
        <p:txBody>
          <a:bodyPr/>
          <a:lstStyle/>
          <a:p>
            <a:r>
              <a:rPr lang="en-US" dirty="0"/>
              <a:t>Provide state-level coordination of key public health services </a:t>
            </a:r>
          </a:p>
          <a:p>
            <a:r>
              <a:rPr lang="en-US" dirty="0"/>
              <a:t>Provide information, consultation, and support for local boards of health</a:t>
            </a:r>
          </a:p>
          <a:p>
            <a:r>
              <a:rPr lang="en-US" dirty="0"/>
              <a:t>Provide technical assistance for community health planning</a:t>
            </a:r>
          </a:p>
          <a:p>
            <a:r>
              <a:rPr lang="en-US" dirty="0"/>
              <a:t>Provide technical assistance as needed or requested by subject area</a:t>
            </a:r>
          </a:p>
          <a:p>
            <a:endParaRPr lang="en-US" dirty="0"/>
          </a:p>
        </p:txBody>
      </p:sp>
    </p:spTree>
    <p:extLst>
      <p:ext uri="{BB962C8B-B14F-4D97-AF65-F5344CB8AC3E}">
        <p14:creationId xmlns:p14="http://schemas.microsoft.com/office/powerpoint/2010/main" val="1594371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Health Improvement Planning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0501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Primary Care versus Public Health</a:t>
            </a:r>
          </a:p>
        </p:txBody>
      </p:sp>
      <p:sp>
        <p:nvSpPr>
          <p:cNvPr id="3" name="Content Placeholder 2"/>
          <p:cNvSpPr>
            <a:spLocks noGrp="1"/>
          </p:cNvSpPr>
          <p:nvPr>
            <p:ph sz="half" idx="1"/>
          </p:nvPr>
        </p:nvSpPr>
        <p:spPr>
          <a:xfrm rot="10800000" flipV="1">
            <a:off x="541337" y="3624265"/>
            <a:ext cx="3867150" cy="2247901"/>
          </a:xfrm>
        </p:spPr>
        <p:txBody>
          <a:bodyPr>
            <a:normAutofit/>
          </a:bodyPr>
          <a:lstStyle/>
          <a:p>
            <a:r>
              <a:rPr lang="en-US" sz="2200" dirty="0"/>
              <a:t>What does medicine do? </a:t>
            </a:r>
          </a:p>
          <a:p>
            <a:pPr marL="0" indent="0">
              <a:buNone/>
            </a:pPr>
            <a:r>
              <a:rPr lang="en-US" sz="2200" dirty="0"/>
              <a:t>    Saves lives one at a time</a:t>
            </a:r>
          </a:p>
        </p:txBody>
      </p:sp>
      <p:sp>
        <p:nvSpPr>
          <p:cNvPr id="5" name="Content Placeholder 4"/>
          <p:cNvSpPr>
            <a:spLocks noGrp="1"/>
          </p:cNvSpPr>
          <p:nvPr>
            <p:ph sz="half" idx="2"/>
          </p:nvPr>
        </p:nvSpPr>
        <p:spPr>
          <a:xfrm>
            <a:off x="4648200" y="3624265"/>
            <a:ext cx="3867150" cy="2552698"/>
          </a:xfrm>
        </p:spPr>
        <p:txBody>
          <a:bodyPr>
            <a:normAutofit/>
          </a:bodyPr>
          <a:lstStyle/>
          <a:p>
            <a:r>
              <a:rPr lang="en-US" sz="2200" dirty="0"/>
              <a:t>What does public health do? </a:t>
            </a:r>
          </a:p>
          <a:p>
            <a:pPr marL="0" indent="0">
              <a:buNone/>
            </a:pPr>
            <a:r>
              <a:rPr lang="en-US" sz="2200" dirty="0"/>
              <a:t>    Saves lives millions at a time</a:t>
            </a:r>
          </a:p>
        </p:txBody>
      </p:sp>
      <p:graphicFrame>
        <p:nvGraphicFramePr>
          <p:cNvPr id="6" name="Content Placeholder 5"/>
          <p:cNvGraphicFramePr>
            <a:graphicFrameLocks/>
          </p:cNvGraphicFramePr>
          <p:nvPr>
            <p:extLst>
              <p:ext uri="{D42A27DB-BD31-4B8C-83A1-F6EECF244321}">
                <p14:modId xmlns:p14="http://schemas.microsoft.com/office/powerpoint/2010/main" val="1367557061"/>
              </p:ext>
            </p:extLst>
          </p:nvPr>
        </p:nvGraphicFramePr>
        <p:xfrm>
          <a:off x="454025" y="2476501"/>
          <a:ext cx="4041775" cy="114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409844645"/>
              </p:ext>
            </p:extLst>
          </p:nvPr>
        </p:nvGraphicFramePr>
        <p:xfrm>
          <a:off x="4648200" y="1962149"/>
          <a:ext cx="4038600" cy="4054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8611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State Health Assessment (SHA)</a:t>
            </a:r>
          </a:p>
        </p:txBody>
      </p:sp>
      <p:sp>
        <p:nvSpPr>
          <p:cNvPr id="4" name="Content Placeholder 3"/>
          <p:cNvSpPr>
            <a:spLocks noGrp="1"/>
          </p:cNvSpPr>
          <p:nvPr>
            <p:ph idx="1"/>
          </p:nvPr>
        </p:nvSpPr>
        <p:spPr/>
        <p:txBody>
          <a:bodyPr>
            <a:normAutofit lnSpcReduction="10000"/>
          </a:bodyPr>
          <a:lstStyle/>
          <a:p>
            <a:r>
              <a:rPr lang="en-US" dirty="0"/>
              <a:t>First SHA completed in 2012</a:t>
            </a:r>
          </a:p>
          <a:p>
            <a:r>
              <a:rPr lang="en-US" dirty="0"/>
              <a:t>Updated every 5 years</a:t>
            </a:r>
          </a:p>
          <a:p>
            <a:r>
              <a:rPr lang="en-US" dirty="0"/>
              <a:t>Details information on access to health care, causes of death, chronic diseases, communicable diseases, maternal and child health, unintentional injury, mental health substance abuse, environmental health, and social determinates of health</a:t>
            </a:r>
          </a:p>
          <a:p>
            <a:r>
              <a:rPr lang="en-US" dirty="0"/>
              <a:t>Identifies health priorities</a:t>
            </a:r>
          </a:p>
          <a:p>
            <a:r>
              <a:rPr lang="en-US" dirty="0"/>
              <a:t>Serves as basis for the State Health Improvement Plan</a:t>
            </a:r>
          </a:p>
          <a:p>
            <a:endParaRPr lang="en-US" dirty="0"/>
          </a:p>
        </p:txBody>
      </p:sp>
    </p:spTree>
    <p:extLst>
      <p:ext uri="{BB962C8B-B14F-4D97-AF65-F5344CB8AC3E}">
        <p14:creationId xmlns:p14="http://schemas.microsoft.com/office/powerpoint/2010/main" val="410828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7039" y="685800"/>
            <a:ext cx="7543800" cy="566822"/>
          </a:xfrm>
          <a:prstGeom prst="rect">
            <a:avLst/>
          </a:prstGeom>
        </p:spPr>
        <p:txBody>
          <a:bodyPr vert="horz" wrap="square" lIns="0" tIns="12700" rIns="0" bIns="0" rtlCol="0">
            <a:spAutoFit/>
          </a:bodyPr>
          <a:lstStyle/>
          <a:p>
            <a:pPr marL="12700">
              <a:lnSpc>
                <a:spcPct val="100000"/>
              </a:lnSpc>
              <a:spcBef>
                <a:spcPts val="100"/>
              </a:spcBef>
            </a:pPr>
            <a:r>
              <a:rPr sz="3600" b="1" spc="-25" dirty="0"/>
              <a:t>State </a:t>
            </a:r>
            <a:r>
              <a:rPr sz="3600" b="1" spc="-5" dirty="0"/>
              <a:t>Health </a:t>
            </a:r>
            <a:r>
              <a:rPr sz="3600" b="1" spc="-15" dirty="0"/>
              <a:t>Improvement </a:t>
            </a:r>
            <a:r>
              <a:rPr sz="3600" b="1" spc="-5" dirty="0"/>
              <a:t>Plan</a:t>
            </a:r>
            <a:r>
              <a:rPr sz="3600" b="1" spc="55" dirty="0"/>
              <a:t> </a:t>
            </a:r>
            <a:r>
              <a:rPr sz="3600" b="1" spc="-5" dirty="0"/>
              <a:t>(SHIP)</a:t>
            </a:r>
          </a:p>
        </p:txBody>
      </p:sp>
      <p:sp>
        <p:nvSpPr>
          <p:cNvPr id="3" name="object 3"/>
          <p:cNvSpPr txBox="1"/>
          <p:nvPr/>
        </p:nvSpPr>
        <p:spPr>
          <a:xfrm>
            <a:off x="1077514" y="1716993"/>
            <a:ext cx="6703695" cy="3159838"/>
          </a:xfrm>
          <a:prstGeom prst="rect">
            <a:avLst/>
          </a:prstGeom>
        </p:spPr>
        <p:txBody>
          <a:bodyPr vert="horz" wrap="square" lIns="0" tIns="55879" rIns="0" bIns="0" rtlCol="0">
            <a:spAutoFit/>
          </a:bodyPr>
          <a:lstStyle/>
          <a:p>
            <a:pPr marL="1155700" marR="0" lvl="2" indent="-228600" algn="l" defTabSz="914400" rtl="0" eaLnBrk="1" fontAlgn="auto" latinLnBrk="0" hangingPunct="1">
              <a:lnSpc>
                <a:spcPct val="100000"/>
              </a:lnSpc>
              <a:spcBef>
                <a:spcPts val="439"/>
              </a:spcBef>
              <a:spcAft>
                <a:spcPts val="0"/>
              </a:spcAft>
              <a:buClrTx/>
              <a:buSzTx/>
              <a:buFont typeface="Arial"/>
              <a:buChar char="•"/>
              <a:tabLst>
                <a:tab pos="240665" algn="l"/>
                <a:tab pos="241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Developed by PHSD </a:t>
            </a:r>
            <a:r>
              <a:rPr kumimoji="0" sz="2000" b="0" i="0" u="none" strike="noStrike" kern="1200" cap="none" spc="0" normalizeH="0" baseline="0" noProof="0" dirty="0">
                <a:ln>
                  <a:noFill/>
                </a:ln>
                <a:solidFill>
                  <a:prstClr val="black"/>
                </a:solidFill>
                <a:effectLst/>
                <a:uLnTx/>
                <a:uFillTx/>
                <a:latin typeface="Calibri"/>
                <a:ea typeface="+mn-ea"/>
                <a:cs typeface="Calibri"/>
              </a:rPr>
              <a:t>and</a:t>
            </a:r>
            <a:r>
              <a:rPr kumimoji="0" sz="2000" b="0" i="0" u="none" strike="noStrike" kern="1200" cap="none" spc="5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stakeholders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612900" marR="0" lvl="3" indent="-229235" algn="l" defTabSz="914400" rtl="0" eaLnBrk="1" fontAlgn="auto" latinLnBrk="0" hangingPunct="1">
              <a:lnSpc>
                <a:spcPct val="100000"/>
              </a:lnSpc>
              <a:spcBef>
                <a:spcPts val="315"/>
              </a:spcBef>
              <a:spcAft>
                <a:spcPts val="0"/>
              </a:spcAft>
              <a:buClrTx/>
              <a:buSzTx/>
              <a:buFont typeface="Arial"/>
              <a:buChar char="•"/>
              <a:tabLst>
                <a:tab pos="697865" algn="l"/>
                <a:tab pos="69913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SHA/SHIP</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Coalition</a:t>
            </a:r>
          </a:p>
          <a:p>
            <a:pPr marL="1155700" marR="5080" lvl="2" indent="-228600" algn="l" defTabSz="914400" rtl="0" eaLnBrk="1" fontAlgn="auto" latinLnBrk="0" hangingPunct="1">
              <a:lnSpc>
                <a:spcPts val="1939"/>
              </a:lnSpc>
              <a:spcBef>
                <a:spcPts val="1025"/>
              </a:spcBef>
              <a:spcAft>
                <a:spcPts val="0"/>
              </a:spcAft>
              <a:buClrTx/>
              <a:buSzTx/>
              <a:buFont typeface="Arial"/>
              <a:buChar char="•"/>
              <a:tabLst>
                <a:tab pos="240665" algn="l"/>
                <a:tab pos="24130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Gathered information from </a:t>
            </a:r>
            <a:r>
              <a:rPr kumimoji="0" sz="2000" b="0" i="0" u="none" strike="noStrike" kern="1200" cap="none" spc="-5" normalizeH="0" baseline="0" noProof="0" dirty="0">
                <a:ln>
                  <a:noFill/>
                </a:ln>
                <a:solidFill>
                  <a:prstClr val="black"/>
                </a:solidFill>
                <a:effectLst/>
                <a:uLnTx/>
                <a:uFillTx/>
                <a:latin typeface="Calibri"/>
                <a:ea typeface="+mn-ea"/>
                <a:cs typeface="Calibri"/>
              </a:rPr>
              <a:t>multiple </a:t>
            </a:r>
            <a:r>
              <a:rPr kumimoji="0" sz="2000" b="0" i="0" u="none" strike="noStrike" kern="1200" cap="none" spc="-10" normalizeH="0" baseline="0" noProof="0" dirty="0">
                <a:ln>
                  <a:noFill/>
                </a:ln>
                <a:solidFill>
                  <a:prstClr val="black"/>
                </a:solidFill>
                <a:effectLst/>
                <a:uLnTx/>
                <a:uFillTx/>
                <a:latin typeface="Calibri"/>
                <a:ea typeface="+mn-ea"/>
                <a:cs typeface="Calibri"/>
              </a:rPr>
              <a:t>presentations </a:t>
            </a:r>
            <a:r>
              <a:rPr kumimoji="0" sz="2000" b="0" i="0" u="none" strike="noStrike" kern="1200" cap="none" spc="0" normalizeH="0" baseline="0" noProof="0" dirty="0">
                <a:ln>
                  <a:noFill/>
                </a:ln>
                <a:solidFill>
                  <a:prstClr val="black"/>
                </a:solidFill>
                <a:effectLst/>
                <a:uLnTx/>
                <a:uFillTx/>
                <a:latin typeface="Calibri"/>
                <a:ea typeface="+mn-ea"/>
                <a:cs typeface="Calibri"/>
              </a:rPr>
              <a:t>and </a:t>
            </a:r>
            <a:r>
              <a:rPr kumimoji="0" sz="2000" b="0" i="0" u="none" strike="noStrike" kern="1200" cap="none" spc="-5" normalizeH="0" baseline="0" noProof="0" dirty="0">
                <a:ln>
                  <a:noFill/>
                </a:ln>
                <a:solidFill>
                  <a:prstClr val="black"/>
                </a:solidFill>
                <a:effectLst/>
                <a:uLnTx/>
                <a:uFillTx/>
                <a:latin typeface="Calibri"/>
                <a:ea typeface="+mn-ea"/>
                <a:cs typeface="Calibri"/>
              </a:rPr>
              <a:t>meetings with  </a:t>
            </a:r>
            <a:r>
              <a:rPr kumimoji="0" sz="2000" b="0" i="0" u="none" strike="noStrike" kern="1200" cap="none" spc="-10" normalizeH="0" baseline="0" noProof="0" dirty="0">
                <a:ln>
                  <a:noFill/>
                </a:ln>
                <a:solidFill>
                  <a:prstClr val="black"/>
                </a:solidFill>
                <a:effectLst/>
                <a:uLnTx/>
                <a:uFillTx/>
                <a:latin typeface="Calibri"/>
                <a:ea typeface="+mn-ea"/>
                <a:cs typeface="Calibri"/>
              </a:rPr>
              <a:t>diverse groups </a:t>
            </a:r>
            <a:r>
              <a:rPr kumimoji="0" sz="2000" b="0" i="0" u="none" strike="noStrike" kern="1200" cap="none" spc="0" normalizeH="0" baseline="0" noProof="0" dirty="0">
                <a:ln>
                  <a:noFill/>
                </a:ln>
                <a:solidFill>
                  <a:prstClr val="black"/>
                </a:solidFill>
                <a:effectLst/>
                <a:uLnTx/>
                <a:uFillTx/>
                <a:latin typeface="Calibri"/>
                <a:ea typeface="+mn-ea"/>
                <a:cs typeface="Calibri"/>
              </a:rPr>
              <a:t>(e.g., </a:t>
            </a:r>
            <a:r>
              <a:rPr kumimoji="0" sz="2000" b="0" i="0" u="none" strike="noStrike" kern="1200" cap="none" spc="-15" normalizeH="0" baseline="0" noProof="0" dirty="0">
                <a:ln>
                  <a:noFill/>
                </a:ln>
                <a:solidFill>
                  <a:prstClr val="black"/>
                </a:solidFill>
                <a:effectLst/>
                <a:uLnTx/>
                <a:uFillTx/>
                <a:latin typeface="Calibri"/>
                <a:ea typeface="+mn-ea"/>
                <a:cs typeface="Calibri"/>
              </a:rPr>
              <a:t>MACO, </a:t>
            </a:r>
            <a:r>
              <a:rPr kumimoji="0" sz="2000" b="0" i="0" u="none" strike="noStrike" kern="1200" cap="none" spc="-20" normalizeH="0" baseline="0" noProof="0" dirty="0">
                <a:ln>
                  <a:noFill/>
                </a:ln>
                <a:solidFill>
                  <a:prstClr val="black"/>
                </a:solidFill>
                <a:effectLst/>
                <a:uLnTx/>
                <a:uFillTx/>
                <a:latin typeface="Calibri"/>
                <a:ea typeface="+mn-ea"/>
                <a:cs typeface="Calibri"/>
              </a:rPr>
              <a:t>Tribal </a:t>
            </a:r>
            <a:r>
              <a:rPr kumimoji="0" sz="2000" b="0" i="0" u="none" strike="noStrike" kern="1200" cap="none" spc="-5" normalizeH="0" baseline="0" noProof="0" dirty="0">
                <a:ln>
                  <a:noFill/>
                </a:ln>
                <a:solidFill>
                  <a:prstClr val="black"/>
                </a:solidFill>
                <a:effectLst/>
                <a:uLnTx/>
                <a:uFillTx/>
                <a:latin typeface="Calibri"/>
                <a:ea typeface="+mn-ea"/>
                <a:cs typeface="Calibri"/>
              </a:rPr>
              <a:t>Health</a:t>
            </a:r>
            <a:r>
              <a:rPr kumimoji="0" sz="2000" b="0" i="0" u="none" strike="noStrike" kern="1200" cap="none" spc="7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leaders)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2" indent="-228600" algn="l" defTabSz="914400" rtl="0" eaLnBrk="1" fontAlgn="auto" latinLnBrk="0" hangingPunct="1">
              <a:lnSpc>
                <a:spcPct val="100000"/>
              </a:lnSpc>
              <a:spcBef>
                <a:spcPts val="790"/>
              </a:spcBef>
              <a:spcAft>
                <a:spcPts val="0"/>
              </a:spcAft>
              <a:buClrTx/>
              <a:buSzTx/>
              <a:buFont typeface="Arial"/>
              <a:buChar char="•"/>
              <a:tabLst>
                <a:tab pos="240665" algn="l"/>
                <a:tab pos="241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Five priority </a:t>
            </a:r>
            <a:r>
              <a:rPr kumimoji="0" lang="en-US" sz="2000" b="0" i="0" u="none" strike="noStrike" kern="1200" cap="none" spc="-5" normalizeH="0" baseline="0" noProof="0" dirty="0">
                <a:ln>
                  <a:noFill/>
                </a:ln>
                <a:solidFill>
                  <a:prstClr val="black"/>
                </a:solidFill>
                <a:effectLst/>
                <a:uLnTx/>
                <a:uFillTx/>
                <a:latin typeface="Calibri"/>
                <a:ea typeface="+mn-ea"/>
                <a:cs typeface="Calibri"/>
              </a:rPr>
              <a:t>focus </a:t>
            </a:r>
            <a:r>
              <a:rPr kumimoji="0" sz="2000" b="0" i="0" u="none" strike="noStrike" kern="1200" cap="none" spc="-10" normalizeH="0" baseline="0" noProof="0" dirty="0">
                <a:ln>
                  <a:noFill/>
                </a:ln>
                <a:solidFill>
                  <a:prstClr val="black"/>
                </a:solidFill>
                <a:effectLst/>
                <a:uLnTx/>
                <a:uFillTx/>
                <a:latin typeface="Calibri"/>
                <a:ea typeface="+mn-ea"/>
                <a:cs typeface="Calibri"/>
              </a:rPr>
              <a:t>areas </a:t>
            </a:r>
            <a:r>
              <a:rPr kumimoji="0" sz="2000" b="0" i="0" u="none" strike="noStrike" kern="1200" cap="none" spc="-15" normalizeH="0" baseline="0" noProof="0" dirty="0">
                <a:ln>
                  <a:noFill/>
                </a:ln>
                <a:solidFill>
                  <a:prstClr val="black"/>
                </a:solidFill>
                <a:effectLst/>
                <a:uLnTx/>
                <a:uFillTx/>
                <a:latin typeface="Calibri"/>
                <a:ea typeface="+mn-ea"/>
                <a:cs typeface="Calibri"/>
              </a:rPr>
              <a:t>for </a:t>
            </a:r>
            <a:r>
              <a:rPr kumimoji="0" sz="2000" b="0" i="0" u="none" strike="noStrike" kern="1200" cap="none" spc="-5" normalizeH="0" baseline="0" noProof="0" dirty="0">
                <a:ln>
                  <a:noFill/>
                </a:ln>
                <a:solidFill>
                  <a:prstClr val="black"/>
                </a:solidFill>
                <a:effectLst/>
                <a:uLnTx/>
                <a:uFillTx/>
                <a:latin typeface="Calibri"/>
                <a:ea typeface="+mn-ea"/>
                <a:cs typeface="Calibri"/>
              </a:rPr>
              <a:t>next five</a:t>
            </a:r>
            <a:r>
              <a:rPr kumimoji="0" sz="2000" b="0" i="0" u="none" strike="noStrike" kern="1200" cap="none" spc="8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years</a:t>
            </a:r>
            <a:endParaRPr kumimoji="0" lang="en-US" sz="2000" b="0" i="0" u="none" strike="noStrike" kern="1200" cap="none" spc="-15" normalizeH="0" baseline="0" noProof="0" dirty="0">
              <a:ln>
                <a:noFill/>
              </a:ln>
              <a:solidFill>
                <a:prstClr val="black"/>
              </a:solidFill>
              <a:effectLst/>
              <a:uLnTx/>
              <a:uFillTx/>
              <a:latin typeface="Calibri"/>
              <a:ea typeface="+mn-ea"/>
              <a:cs typeface="Calibri"/>
            </a:endParaRPr>
          </a:p>
          <a:p>
            <a:pPr marL="1155700" marR="0" lvl="2" indent="-228600" algn="l" defTabSz="914400" rtl="0" eaLnBrk="1" fontAlgn="auto" latinLnBrk="0" hangingPunct="1">
              <a:lnSpc>
                <a:spcPct val="100000"/>
              </a:lnSpc>
              <a:spcBef>
                <a:spcPts val="790"/>
              </a:spcBef>
              <a:spcAft>
                <a:spcPts val="0"/>
              </a:spcAft>
              <a:buClrTx/>
              <a:buSzTx/>
              <a:buFont typeface="Arial"/>
              <a:buChar char="•"/>
              <a:tabLst>
                <a:tab pos="240665" algn="l"/>
                <a:tab pos="241300" algn="l"/>
              </a:tabLst>
              <a:defRPr/>
            </a:pPr>
            <a:r>
              <a:rPr kumimoji="0" lang="en-US" sz="2000" b="0" i="0" u="none" strike="noStrike" kern="1200" cap="none" spc="-5" normalizeH="0" baseline="0" noProof="0" dirty="0">
                <a:ln>
                  <a:noFill/>
                </a:ln>
                <a:solidFill>
                  <a:prstClr val="black"/>
                </a:solidFill>
                <a:effectLst/>
                <a:uLnTx/>
                <a:uFillTx/>
                <a:latin typeface="Calibri"/>
                <a:ea typeface="+mn-ea"/>
                <a:cs typeface="Calibri"/>
              </a:rPr>
              <a:t>Annual progress reports released every January</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2" indent="-228600" algn="l" defTabSz="914400" rtl="0" eaLnBrk="1" fontAlgn="auto" latinLnBrk="0" hangingPunct="1">
              <a:lnSpc>
                <a:spcPts val="1960"/>
              </a:lnSpc>
              <a:spcBef>
                <a:spcPts val="780"/>
              </a:spcBef>
              <a:spcAft>
                <a:spcPts val="0"/>
              </a:spcAft>
              <a:buClrTx/>
              <a:buSzTx/>
              <a:buFont typeface="Arial"/>
              <a:buChar char="•"/>
              <a:tabLst>
                <a:tab pos="240665" algn="l"/>
                <a:tab pos="241300" algn="l"/>
              </a:tabLst>
              <a:defRPr/>
            </a:pPr>
            <a:r>
              <a:rPr kumimoji="0" sz="2000" b="0" i="0" u="none" strike="noStrike" kern="1200" cap="none" spc="-80" normalizeH="0" baseline="0" noProof="0" dirty="0">
                <a:ln>
                  <a:noFill/>
                </a:ln>
                <a:solidFill>
                  <a:prstClr val="black"/>
                </a:solidFill>
                <a:effectLst/>
                <a:uLnTx/>
                <a:uFillTx/>
                <a:latin typeface="Calibri"/>
                <a:ea typeface="+mn-ea"/>
                <a:cs typeface="Calibri"/>
              </a:rPr>
              <a:t>To </a:t>
            </a:r>
            <a:r>
              <a:rPr kumimoji="0" sz="2000" b="0" i="0" u="none" strike="noStrike" kern="1200" cap="none" spc="-10" normalizeH="0" baseline="0" noProof="0" dirty="0">
                <a:ln>
                  <a:noFill/>
                </a:ln>
                <a:solidFill>
                  <a:prstClr val="black"/>
                </a:solidFill>
                <a:effectLst/>
                <a:uLnTx/>
                <a:uFillTx/>
                <a:latin typeface="Calibri"/>
                <a:ea typeface="+mn-ea"/>
                <a:cs typeface="Calibri"/>
              </a:rPr>
              <a:t>provide feedback </a:t>
            </a:r>
            <a:r>
              <a:rPr kumimoji="0" sz="2000" b="0" i="0" u="none" strike="noStrike" kern="1200" cap="none" spc="-5" normalizeH="0" baseline="0" noProof="0" dirty="0">
                <a:ln>
                  <a:noFill/>
                </a:ln>
                <a:solidFill>
                  <a:prstClr val="black"/>
                </a:solidFill>
                <a:effectLst/>
                <a:uLnTx/>
                <a:uFillTx/>
                <a:latin typeface="Calibri"/>
                <a:ea typeface="+mn-ea"/>
                <a:cs typeface="Calibri"/>
              </a:rPr>
              <a:t>go</a:t>
            </a:r>
            <a:r>
              <a:rPr kumimoji="0" sz="2000" b="0" i="0" u="none" strike="noStrike" kern="1200" cap="none" spc="1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to:</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2" indent="0" algn="l" defTabSz="914400" rtl="0" eaLnBrk="1" fontAlgn="auto" latinLnBrk="0" hangingPunct="1">
              <a:lnSpc>
                <a:spcPts val="3160"/>
              </a:lnSpc>
              <a:spcBef>
                <a:spcPts val="0"/>
              </a:spcBef>
              <a:spcAft>
                <a:spcPts val="0"/>
              </a:spcAft>
              <a:buClrTx/>
              <a:buSzTx/>
              <a:buFontTx/>
              <a:buNone/>
              <a:tabLst/>
              <a:defRPr/>
            </a:pPr>
            <a:r>
              <a:rPr kumimoji="0" sz="1800" b="0" i="0" u="heavy" strike="noStrike" kern="1200" cap="none" spc="-10" normalizeH="0" baseline="0" noProof="0" dirty="0">
                <a:ln>
                  <a:noFill/>
                </a:ln>
                <a:solidFill>
                  <a:prstClr val="black"/>
                </a:solidFill>
                <a:effectLst/>
                <a:uLnTx/>
                <a:uFill>
                  <a:solidFill>
                    <a:srgbClr val="000000"/>
                  </a:solidFill>
                </a:uFill>
                <a:latin typeface="Calibri"/>
                <a:ea typeface="+mn-ea"/>
                <a:cs typeface="Calibri"/>
                <a:hlinkClick r:id="rId3"/>
              </a:rPr>
              <a:t>http://ahealthiermontana.mt.gov/shaship</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070BB-3BCC-4494-A660-B7D2CB17F66C}"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54546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A79A6A-47CD-487D-AEE0-3D37D378CA34}"/>
              </a:ext>
            </a:extLst>
          </p:cNvPr>
          <p:cNvPicPr>
            <a:picLocks noChangeAspect="1"/>
          </p:cNvPicPr>
          <p:nvPr/>
        </p:nvPicPr>
        <p:blipFill>
          <a:blip r:embed="rId3"/>
          <a:stretch>
            <a:fillRect/>
          </a:stretch>
        </p:blipFill>
        <p:spPr>
          <a:xfrm>
            <a:off x="344546" y="457200"/>
            <a:ext cx="8454908" cy="5590592"/>
          </a:xfrm>
          <a:prstGeom prst="rect">
            <a:avLst/>
          </a:prstGeom>
        </p:spPr>
      </p:pic>
      <p:sp>
        <p:nvSpPr>
          <p:cNvPr id="2" name="Slide Number Placeholder 1"/>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52</a:t>
            </a:fld>
            <a:endParaRPr lang="en-US" dirty="0"/>
          </a:p>
        </p:txBody>
      </p:sp>
    </p:spTree>
    <p:custDataLst>
      <p:tags r:id="rId1"/>
    </p:custDataLst>
    <p:extLst>
      <p:ext uri="{BB962C8B-B14F-4D97-AF65-F5344CB8AC3E}">
        <p14:creationId xmlns:p14="http://schemas.microsoft.com/office/powerpoint/2010/main" val="3161564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 Health Planning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11402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C7336F7B-7038-4227-BCAC-E417CC3F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0EBF20DD-58F6-4CAD-B46D-9518CFE18E9A}"/>
              </a:ext>
            </a:extLst>
          </p:cNvPr>
          <p:cNvPicPr>
            <a:picLocks noChangeAspect="1"/>
          </p:cNvPicPr>
          <p:nvPr/>
        </p:nvPicPr>
        <p:blipFill rotWithShape="1">
          <a:blip r:embed="rId3"/>
          <a:srcRect t="14340" r="-3" b="-3"/>
          <a:stretch/>
        </p:blipFill>
        <p:spPr>
          <a:xfrm>
            <a:off x="147548" y="175147"/>
            <a:ext cx="2844130" cy="3174339"/>
          </a:xfrm>
          <a:prstGeom prst="rect">
            <a:avLst/>
          </a:prstGeom>
        </p:spPr>
      </p:pic>
      <p:pic>
        <p:nvPicPr>
          <p:cNvPr id="13" name="Picture 12" descr="A picture containing company name&#10;&#10;Description automatically generated">
            <a:extLst>
              <a:ext uri="{FF2B5EF4-FFF2-40B4-BE49-F238E27FC236}">
                <a16:creationId xmlns:a16="http://schemas.microsoft.com/office/drawing/2014/main" id="{1F47E668-1405-2CAE-2C52-56C85F461C92}"/>
              </a:ext>
            </a:extLst>
          </p:cNvPr>
          <p:cNvPicPr>
            <a:picLocks noChangeAspect="1"/>
          </p:cNvPicPr>
          <p:nvPr/>
        </p:nvPicPr>
        <p:blipFill rotWithShape="1">
          <a:blip r:embed="rId4"/>
          <a:srcRect t="3112" r="-3" b="10666"/>
          <a:stretch/>
        </p:blipFill>
        <p:spPr>
          <a:xfrm>
            <a:off x="3156818" y="175147"/>
            <a:ext cx="2844130" cy="3174339"/>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45FC1FCC-F519-82EE-2073-2FB3CE33BD25}"/>
              </a:ext>
            </a:extLst>
          </p:cNvPr>
          <p:cNvPicPr>
            <a:picLocks noChangeAspect="1"/>
          </p:cNvPicPr>
          <p:nvPr/>
        </p:nvPicPr>
        <p:blipFill rotWithShape="1">
          <a:blip r:embed="rId5"/>
          <a:srcRect r="-2" b="14058"/>
          <a:stretch/>
        </p:blipFill>
        <p:spPr>
          <a:xfrm>
            <a:off x="6145662" y="175147"/>
            <a:ext cx="2844131" cy="3174339"/>
          </a:xfrm>
          <a:prstGeom prst="rect">
            <a:avLst/>
          </a:prstGeom>
        </p:spPr>
      </p:pic>
      <p:pic>
        <p:nvPicPr>
          <p:cNvPr id="15" name="Picture 14" descr="A picture containing text, businesscard&#10;&#10;Description automatically generated">
            <a:extLst>
              <a:ext uri="{FF2B5EF4-FFF2-40B4-BE49-F238E27FC236}">
                <a16:creationId xmlns:a16="http://schemas.microsoft.com/office/drawing/2014/main" id="{CE167E1F-FBEF-5E4A-CBC7-6B73244A03A4}"/>
              </a:ext>
            </a:extLst>
          </p:cNvPr>
          <p:cNvPicPr>
            <a:picLocks noChangeAspect="1"/>
          </p:cNvPicPr>
          <p:nvPr/>
        </p:nvPicPr>
        <p:blipFill rotWithShape="1">
          <a:blip r:embed="rId6"/>
          <a:srcRect r="5" b="7732"/>
          <a:stretch/>
        </p:blipFill>
        <p:spPr>
          <a:xfrm>
            <a:off x="143316" y="3508511"/>
            <a:ext cx="2844130" cy="3171426"/>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3ADE5EAC-5E0C-8BAA-26F7-5D16AA6D5593}"/>
              </a:ext>
            </a:extLst>
          </p:cNvPr>
          <p:cNvPicPr>
            <a:picLocks noChangeAspect="1"/>
          </p:cNvPicPr>
          <p:nvPr/>
        </p:nvPicPr>
        <p:blipFill rotWithShape="1">
          <a:blip r:embed="rId7"/>
          <a:srcRect r="-1" b="5217"/>
          <a:stretch/>
        </p:blipFill>
        <p:spPr>
          <a:xfrm>
            <a:off x="3152586" y="3508511"/>
            <a:ext cx="2844130" cy="3171426"/>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0D95B39-FFED-7C98-567A-5B2E1CD74769}"/>
              </a:ext>
            </a:extLst>
          </p:cNvPr>
          <p:cNvPicPr>
            <a:picLocks noChangeAspect="1"/>
          </p:cNvPicPr>
          <p:nvPr/>
        </p:nvPicPr>
        <p:blipFill rotWithShape="1">
          <a:blip r:embed="rId8"/>
          <a:srcRect r="4" b="13585"/>
          <a:stretch/>
        </p:blipFill>
        <p:spPr>
          <a:xfrm>
            <a:off x="6141430" y="3508511"/>
            <a:ext cx="2844131" cy="3171426"/>
          </a:xfrm>
          <a:prstGeom prst="rect">
            <a:avLst/>
          </a:prstGeom>
        </p:spPr>
      </p:pic>
    </p:spTree>
    <p:extLst>
      <p:ext uri="{BB962C8B-B14F-4D97-AF65-F5344CB8AC3E}">
        <p14:creationId xmlns:p14="http://schemas.microsoft.com/office/powerpoint/2010/main" val="655405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Community Health Assessment (CHA)</a:t>
            </a:r>
          </a:p>
        </p:txBody>
      </p:sp>
      <p:sp>
        <p:nvSpPr>
          <p:cNvPr id="4" name="Content Placeholder 3"/>
          <p:cNvSpPr>
            <a:spLocks noGrp="1"/>
          </p:cNvSpPr>
          <p:nvPr>
            <p:ph idx="1"/>
          </p:nvPr>
        </p:nvSpPr>
        <p:spPr/>
        <p:txBody>
          <a:bodyPr/>
          <a:lstStyle/>
          <a:p>
            <a:r>
              <a:rPr lang="en-US" dirty="0"/>
              <a:t>A process</a:t>
            </a:r>
            <a:r>
              <a:rPr lang="en-US" i="1" dirty="0"/>
              <a:t> </a:t>
            </a:r>
            <a:r>
              <a:rPr lang="en-US" dirty="0"/>
              <a:t>that engages with community members and local public health system partners to systematically collect and analyze qualitative and quantitative health-related data from a variety of sources within a specific community</a:t>
            </a:r>
          </a:p>
          <a:p>
            <a:endParaRPr lang="en-US" dirty="0"/>
          </a:p>
          <a:p>
            <a:r>
              <a:rPr lang="en-US" dirty="0"/>
              <a:t>In other words, taking steps to understand the health status and health risk in a community using data from multiple sources</a:t>
            </a:r>
          </a:p>
          <a:p>
            <a:endParaRPr lang="en-US" dirty="0"/>
          </a:p>
        </p:txBody>
      </p:sp>
    </p:spTree>
    <p:extLst>
      <p:ext uri="{BB962C8B-B14F-4D97-AF65-F5344CB8AC3E}">
        <p14:creationId xmlns:p14="http://schemas.microsoft.com/office/powerpoint/2010/main" val="2400052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a:xfrm>
            <a:off x="628650" y="28963"/>
            <a:ext cx="7886700" cy="1325563"/>
          </a:xfrm>
        </p:spPr>
        <p:txBody>
          <a:bodyPr>
            <a:normAutofit/>
          </a:bodyPr>
          <a:lstStyle/>
          <a:p>
            <a:pPr algn="ctr"/>
            <a:r>
              <a:rPr lang="en-US" dirty="0"/>
              <a:t>Public Health System</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15" t="10677" r="4254" b="7486"/>
          <a:stretch/>
        </p:blipFill>
        <p:spPr bwMode="auto">
          <a:xfrm>
            <a:off x="876300" y="1044368"/>
            <a:ext cx="7391400" cy="497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659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Community Health Improvement Plan (CHIP)</a:t>
            </a:r>
          </a:p>
        </p:txBody>
      </p:sp>
      <p:sp>
        <p:nvSpPr>
          <p:cNvPr id="4" name="Content Placeholder 3"/>
          <p:cNvSpPr>
            <a:spLocks noGrp="1"/>
          </p:cNvSpPr>
          <p:nvPr>
            <p:ph idx="1"/>
          </p:nvPr>
        </p:nvSpPr>
        <p:spPr/>
        <p:txBody>
          <a:bodyPr/>
          <a:lstStyle/>
          <a:p>
            <a:r>
              <a:rPr lang="en-US" dirty="0"/>
              <a:t>Action-oriented plan outlining priority community health issues (based on the CHA and stakeholder input) and how these issues will be addressed, including strategies and measures, to ultimately improve the health of the community</a:t>
            </a:r>
          </a:p>
          <a:p>
            <a:endParaRPr lang="en-US" dirty="0"/>
          </a:p>
          <a:p>
            <a:r>
              <a:rPr lang="en-US" dirty="0"/>
              <a:t>In other words, working together as a community to address a health issue or issues</a:t>
            </a:r>
          </a:p>
          <a:p>
            <a:endParaRPr lang="en-US" dirty="0"/>
          </a:p>
        </p:txBody>
      </p:sp>
    </p:spTree>
    <p:extLst>
      <p:ext uri="{BB962C8B-B14F-4D97-AF65-F5344CB8AC3E}">
        <p14:creationId xmlns:p14="http://schemas.microsoft.com/office/powerpoint/2010/main" val="2855725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FF1F-CC35-4DAC-A600-E303932834F3}"/>
              </a:ext>
            </a:extLst>
          </p:cNvPr>
          <p:cNvSpPr>
            <a:spLocks noGrp="1"/>
          </p:cNvSpPr>
          <p:nvPr>
            <p:ph type="title"/>
          </p:nvPr>
        </p:nvSpPr>
        <p:spPr/>
        <p:txBody>
          <a:bodyPr/>
          <a:lstStyle/>
          <a:p>
            <a:r>
              <a:rPr lang="en-US"/>
              <a:t>Benefits of a CHIP</a:t>
            </a:r>
          </a:p>
        </p:txBody>
      </p:sp>
      <p:sp>
        <p:nvSpPr>
          <p:cNvPr id="3" name="Content Placeholder 2">
            <a:extLst>
              <a:ext uri="{FF2B5EF4-FFF2-40B4-BE49-F238E27FC236}">
                <a16:creationId xmlns:a16="http://schemas.microsoft.com/office/drawing/2014/main" id="{2A3EE53A-0BDB-4F34-8499-E45CEB892E11}"/>
              </a:ext>
            </a:extLst>
          </p:cNvPr>
          <p:cNvSpPr>
            <a:spLocks noGrp="1"/>
          </p:cNvSpPr>
          <p:nvPr>
            <p:ph idx="1"/>
          </p:nvPr>
        </p:nvSpPr>
        <p:spPr/>
        <p:txBody>
          <a:bodyPr/>
          <a:lstStyle/>
          <a:p>
            <a:r>
              <a:rPr lang="en-US"/>
              <a:t>Community participation</a:t>
            </a:r>
          </a:p>
          <a:p>
            <a:r>
              <a:rPr lang="en-US"/>
              <a:t>Valuable information to direct health efforts</a:t>
            </a:r>
          </a:p>
          <a:p>
            <a:r>
              <a:rPr lang="en-US"/>
              <a:t>Used to for grant applications</a:t>
            </a:r>
          </a:p>
          <a:p>
            <a:r>
              <a:rPr lang="en-US"/>
              <a:t>Provides data for state-level health planning</a:t>
            </a:r>
          </a:p>
          <a:p>
            <a:r>
              <a:rPr lang="en-US"/>
              <a:t>Accreditation requirement</a:t>
            </a:r>
          </a:p>
        </p:txBody>
      </p:sp>
    </p:spTree>
    <p:extLst>
      <p:ext uri="{BB962C8B-B14F-4D97-AF65-F5344CB8AC3E}">
        <p14:creationId xmlns:p14="http://schemas.microsoft.com/office/powerpoint/2010/main" val="634212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Forces at Work</a:t>
            </a:r>
          </a:p>
        </p:txBody>
      </p:sp>
      <p:sp>
        <p:nvSpPr>
          <p:cNvPr id="4" name="Content Placeholder 3"/>
          <p:cNvSpPr>
            <a:spLocks noGrp="1"/>
          </p:cNvSpPr>
          <p:nvPr>
            <p:ph idx="1"/>
          </p:nvPr>
        </p:nvSpPr>
        <p:spPr/>
        <p:txBody>
          <a:bodyPr>
            <a:normAutofit lnSpcReduction="10000"/>
          </a:bodyPr>
          <a:lstStyle/>
          <a:p>
            <a:r>
              <a:rPr lang="en-US" dirty="0"/>
              <a:t>Tax-exempt hospitals requirement for IRS</a:t>
            </a:r>
          </a:p>
          <a:p>
            <a:pPr lvl="1"/>
            <a:r>
              <a:rPr lang="en-US" sz="2200" dirty="0"/>
              <a:t>Conduct a community health needs assessment and implementation strategy</a:t>
            </a:r>
          </a:p>
          <a:p>
            <a:pPr lvl="1"/>
            <a:r>
              <a:rPr lang="en-US" sz="2200" dirty="0"/>
              <a:t>Involve community members and public health experts</a:t>
            </a:r>
          </a:p>
          <a:p>
            <a:pPr lvl="1"/>
            <a:r>
              <a:rPr lang="en-US" sz="2200" dirty="0"/>
              <a:t>At least once every 3 years</a:t>
            </a:r>
          </a:p>
          <a:p>
            <a:r>
              <a:rPr lang="en-US" dirty="0"/>
              <a:t>Voluntary Public Health Accreditation Board</a:t>
            </a:r>
          </a:p>
          <a:p>
            <a:pPr lvl="1"/>
            <a:r>
              <a:rPr lang="en-US" sz="2200" dirty="0"/>
              <a:t>Requires a community health assessment and community health improvement plan</a:t>
            </a:r>
          </a:p>
          <a:p>
            <a:r>
              <a:rPr lang="en-US" dirty="0"/>
              <a:t>Economic pressure</a:t>
            </a:r>
          </a:p>
          <a:p>
            <a:pPr lvl="1"/>
            <a:r>
              <a:rPr lang="en-US" sz="2200" dirty="0"/>
              <a:t>Greater need to conserve resources, work together in collaborative ways</a:t>
            </a:r>
          </a:p>
          <a:p>
            <a:r>
              <a:rPr lang="en-US" dirty="0"/>
              <a:t>More national emphasis on prevention strategies</a:t>
            </a:r>
          </a:p>
          <a:p>
            <a:endParaRPr lang="en-US" dirty="0"/>
          </a:p>
        </p:txBody>
      </p:sp>
    </p:spTree>
    <p:extLst>
      <p:ext uri="{BB962C8B-B14F-4D97-AF65-F5344CB8AC3E}">
        <p14:creationId xmlns:p14="http://schemas.microsoft.com/office/powerpoint/2010/main" val="401290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Improved Life Expectancy</a:t>
            </a:r>
          </a:p>
        </p:txBody>
      </p:sp>
      <p:graphicFrame>
        <p:nvGraphicFramePr>
          <p:cNvPr id="5" name="Content Placeholder 4"/>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3958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What is the value of partnering?</a:t>
            </a:r>
          </a:p>
        </p:txBody>
      </p:sp>
      <p:sp>
        <p:nvSpPr>
          <p:cNvPr id="4" name="Content Placeholder 3"/>
          <p:cNvSpPr>
            <a:spLocks noGrp="1"/>
          </p:cNvSpPr>
          <p:nvPr>
            <p:ph idx="1"/>
          </p:nvPr>
        </p:nvSpPr>
        <p:spPr/>
        <p:txBody>
          <a:bodyPr/>
          <a:lstStyle/>
          <a:p>
            <a:r>
              <a:rPr lang="en-US" dirty="0"/>
              <a:t>Share costs and resources</a:t>
            </a:r>
          </a:p>
          <a:p>
            <a:r>
              <a:rPr lang="en-US" dirty="0"/>
              <a:t>Maximize resources</a:t>
            </a:r>
          </a:p>
          <a:p>
            <a:r>
              <a:rPr lang="en-US" dirty="0"/>
              <a:t>Brings more credibility in the community</a:t>
            </a:r>
          </a:p>
          <a:p>
            <a:r>
              <a:rPr lang="en-US" dirty="0"/>
              <a:t>Brings more stakeholders to the table and more buy-in</a:t>
            </a:r>
          </a:p>
          <a:p>
            <a:r>
              <a:rPr lang="en-US" dirty="0"/>
              <a:t>Able to extend population/demographic reach</a:t>
            </a:r>
          </a:p>
          <a:p>
            <a:endParaRPr lang="en-US" dirty="0"/>
          </a:p>
        </p:txBody>
      </p:sp>
    </p:spTree>
    <p:extLst>
      <p:ext uri="{BB962C8B-B14F-4D97-AF65-F5344CB8AC3E}">
        <p14:creationId xmlns:p14="http://schemas.microsoft.com/office/powerpoint/2010/main" val="3952364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4EEB-F098-454E-8E4F-B341092FE317}"/>
              </a:ext>
            </a:extLst>
          </p:cNvPr>
          <p:cNvSpPr>
            <a:spLocks noGrp="1"/>
          </p:cNvSpPr>
          <p:nvPr>
            <p:ph type="title"/>
          </p:nvPr>
        </p:nvSpPr>
        <p:spPr/>
        <p:txBody>
          <a:bodyPr/>
          <a:lstStyle/>
          <a:p>
            <a:r>
              <a:rPr lang="en-US"/>
              <a:t>Strategic Planning</a:t>
            </a:r>
          </a:p>
        </p:txBody>
      </p:sp>
      <p:sp>
        <p:nvSpPr>
          <p:cNvPr id="3" name="Content Placeholder 2">
            <a:extLst>
              <a:ext uri="{FF2B5EF4-FFF2-40B4-BE49-F238E27FC236}">
                <a16:creationId xmlns:a16="http://schemas.microsoft.com/office/drawing/2014/main" id="{062AE61A-99B0-42A8-965B-470A88196158}"/>
              </a:ext>
            </a:extLst>
          </p:cNvPr>
          <p:cNvSpPr>
            <a:spLocks noGrp="1"/>
          </p:cNvSpPr>
          <p:nvPr>
            <p:ph idx="1"/>
          </p:nvPr>
        </p:nvSpPr>
        <p:spPr/>
        <p:txBody>
          <a:bodyPr/>
          <a:lstStyle/>
          <a:p>
            <a:r>
              <a:rPr lang="en-US"/>
              <a:t>Roadmap for health department</a:t>
            </a:r>
          </a:p>
          <a:p>
            <a:r>
              <a:rPr lang="en-US"/>
              <a:t>Living document to update regularly</a:t>
            </a:r>
          </a:p>
          <a:p>
            <a:r>
              <a:rPr lang="en-US"/>
              <a:t>Defines and determines health department’s roles, priorities, and direction over three to five years</a:t>
            </a:r>
          </a:p>
          <a:p>
            <a:r>
              <a:rPr lang="en-US"/>
              <a:t>Answers the following:</a:t>
            </a:r>
          </a:p>
          <a:p>
            <a:pPr lvl="1"/>
            <a:r>
              <a:rPr lang="en-US" sz="2200"/>
              <a:t>What does the department plan to achieve as an organization?</a:t>
            </a:r>
          </a:p>
          <a:p>
            <a:pPr lvl="1"/>
            <a:r>
              <a:rPr lang="en-US" sz="2200"/>
              <a:t>How will you achieve it?</a:t>
            </a:r>
          </a:p>
          <a:p>
            <a:pPr lvl="1"/>
            <a:r>
              <a:rPr lang="en-US" sz="2200"/>
              <a:t>How will you know when you have achieved it?</a:t>
            </a:r>
          </a:p>
          <a:p>
            <a:r>
              <a:rPr lang="en-US"/>
              <a:t>Strategic, not all encompassing</a:t>
            </a:r>
          </a:p>
          <a:p>
            <a:endParaRPr lang="en-US"/>
          </a:p>
        </p:txBody>
      </p:sp>
    </p:spTree>
    <p:extLst>
      <p:ext uri="{BB962C8B-B14F-4D97-AF65-F5344CB8AC3E}">
        <p14:creationId xmlns:p14="http://schemas.microsoft.com/office/powerpoint/2010/main" val="2935670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A326-FEDD-4F58-811E-9195EC612268}"/>
              </a:ext>
            </a:extLst>
          </p:cNvPr>
          <p:cNvSpPr>
            <a:spLocks noGrp="1"/>
          </p:cNvSpPr>
          <p:nvPr>
            <p:ph type="title"/>
          </p:nvPr>
        </p:nvSpPr>
        <p:spPr/>
        <p:txBody>
          <a:bodyPr/>
          <a:lstStyle/>
          <a:p>
            <a:r>
              <a:rPr lang="en-US"/>
              <a:t>Benefits of a Strategic Plan</a:t>
            </a:r>
          </a:p>
        </p:txBody>
      </p:sp>
      <p:sp>
        <p:nvSpPr>
          <p:cNvPr id="3" name="Content Placeholder 2">
            <a:extLst>
              <a:ext uri="{FF2B5EF4-FFF2-40B4-BE49-F238E27FC236}">
                <a16:creationId xmlns:a16="http://schemas.microsoft.com/office/drawing/2014/main" id="{4E13A826-159D-487D-9577-533F32D229DA}"/>
              </a:ext>
            </a:extLst>
          </p:cNvPr>
          <p:cNvSpPr>
            <a:spLocks noGrp="1"/>
          </p:cNvSpPr>
          <p:nvPr>
            <p:ph idx="1"/>
          </p:nvPr>
        </p:nvSpPr>
        <p:spPr/>
        <p:txBody>
          <a:bodyPr/>
          <a:lstStyle/>
          <a:p>
            <a:r>
              <a:rPr lang="en-US"/>
              <a:t>Anticipate problems</a:t>
            </a:r>
          </a:p>
          <a:p>
            <a:r>
              <a:rPr lang="en-US"/>
              <a:t>Become adaptable </a:t>
            </a:r>
          </a:p>
          <a:p>
            <a:r>
              <a:rPr lang="en-US"/>
              <a:t>Ensure effectiveness</a:t>
            </a:r>
          </a:p>
          <a:p>
            <a:r>
              <a:rPr lang="en-US"/>
              <a:t>Allocate resources to priority areas</a:t>
            </a:r>
          </a:p>
          <a:p>
            <a:r>
              <a:rPr lang="en-US"/>
              <a:t>Keep focused on the department’s purpose</a:t>
            </a:r>
          </a:p>
          <a:p>
            <a:r>
              <a:rPr lang="en-US"/>
              <a:t>Communicate with stakeholders about the department’s roadmap</a:t>
            </a:r>
          </a:p>
          <a:p>
            <a:r>
              <a:rPr lang="en-US"/>
              <a:t>Updated every 3-5 years, reviewed annually</a:t>
            </a:r>
          </a:p>
        </p:txBody>
      </p:sp>
    </p:spTree>
    <p:extLst>
      <p:ext uri="{BB962C8B-B14F-4D97-AF65-F5344CB8AC3E}">
        <p14:creationId xmlns:p14="http://schemas.microsoft.com/office/powerpoint/2010/main" val="3010758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7241E42-C77B-D577-346C-1AD773A29984}"/>
              </a:ext>
            </a:extLst>
          </p:cNvPr>
          <p:cNvPicPr>
            <a:picLocks noGrp="1" noChangeAspect="1"/>
          </p:cNvPicPr>
          <p:nvPr>
            <p:ph idx="1"/>
          </p:nvPr>
        </p:nvPicPr>
        <p:blipFill>
          <a:blip r:embed="rId2"/>
          <a:stretch>
            <a:fillRect/>
          </a:stretch>
        </p:blipFill>
        <p:spPr>
          <a:xfrm>
            <a:off x="1100626" y="506627"/>
            <a:ext cx="7545640" cy="5585254"/>
          </a:xfrm>
        </p:spPr>
      </p:pic>
    </p:spTree>
    <p:extLst>
      <p:ext uri="{BB962C8B-B14F-4D97-AF65-F5344CB8AC3E}">
        <p14:creationId xmlns:p14="http://schemas.microsoft.com/office/powerpoint/2010/main" val="2294090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4791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Improved Life Expectancy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624963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58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Improved Life Expectancy</a:t>
            </a:r>
          </a:p>
        </p:txBody>
      </p:sp>
      <p:graphicFrame>
        <p:nvGraphicFramePr>
          <p:cNvPr id="5" name="Content Placeholder 4"/>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321" y="2297112"/>
            <a:ext cx="5365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3505200" y="2406663"/>
            <a:ext cx="2057400" cy="12953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a:t>Public health advances were responsible for 25 of the 30 years of life gained in the 20</a:t>
            </a:r>
            <a:r>
              <a:rPr lang="en-US" sz="1400" b="1" baseline="30000" dirty="0"/>
              <a:t>th</a:t>
            </a:r>
            <a:r>
              <a:rPr lang="en-US" sz="1400" b="1" dirty="0"/>
              <a:t> century </a:t>
            </a:r>
          </a:p>
        </p:txBody>
      </p:sp>
    </p:spTree>
    <p:extLst>
      <p:ext uri="{BB962C8B-B14F-4D97-AF65-F5344CB8AC3E}">
        <p14:creationId xmlns:p14="http://schemas.microsoft.com/office/powerpoint/2010/main" val="379557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2447-9A27-4B95-901E-AFB414666C2A}"/>
              </a:ext>
            </a:extLst>
          </p:cNvPr>
          <p:cNvSpPr>
            <a:spLocks noGrp="1"/>
          </p:cNvSpPr>
          <p:nvPr>
            <p:ph type="title"/>
          </p:nvPr>
        </p:nvSpPr>
        <p:spPr/>
        <p:txBody>
          <a:bodyPr>
            <a:normAutofit/>
          </a:bodyPr>
          <a:lstStyle/>
          <a:p>
            <a:pPr algn="ctr"/>
            <a:r>
              <a:rPr lang="en-US" dirty="0"/>
              <a:t>Public Health: Past, Present and Future</a:t>
            </a:r>
          </a:p>
        </p:txBody>
      </p:sp>
      <p:sp>
        <p:nvSpPr>
          <p:cNvPr id="3" name="Text Placeholder 2"/>
          <p:cNvSpPr>
            <a:spLocks noGrp="1"/>
          </p:cNvSpPr>
          <p:nvPr>
            <p:ph type="body" idx="1"/>
          </p:nvPr>
        </p:nvSpPr>
        <p:spPr/>
        <p:txBody>
          <a:bodyPr/>
          <a:lstStyle/>
          <a:p>
            <a:r>
              <a:rPr lang="en-US" dirty="0"/>
              <a:t>Achievements of 20</a:t>
            </a:r>
            <a:r>
              <a:rPr lang="en-US" baseline="30000" dirty="0"/>
              <a:t>th</a:t>
            </a:r>
            <a:r>
              <a:rPr lang="en-US" dirty="0"/>
              <a:t> Century	</a:t>
            </a:r>
          </a:p>
        </p:txBody>
      </p:sp>
      <p:sp>
        <p:nvSpPr>
          <p:cNvPr id="5" name="Content Placeholder 4"/>
          <p:cNvSpPr>
            <a:spLocks noGrp="1"/>
          </p:cNvSpPr>
          <p:nvPr>
            <p:ph sz="half" idx="2"/>
          </p:nvPr>
        </p:nvSpPr>
        <p:spPr/>
        <p:txBody>
          <a:bodyPr>
            <a:normAutofit/>
          </a:bodyPr>
          <a:lstStyle/>
          <a:p>
            <a:r>
              <a:rPr lang="en-US" sz="2200" dirty="0"/>
              <a:t>Vaccinations</a:t>
            </a:r>
          </a:p>
          <a:p>
            <a:r>
              <a:rPr lang="en-US" sz="2200" dirty="0"/>
              <a:t>Improved sanitation</a:t>
            </a:r>
          </a:p>
          <a:p>
            <a:r>
              <a:rPr lang="en-US" sz="2200" dirty="0"/>
              <a:t>Fewer deaths from heart disease and stroke</a:t>
            </a:r>
          </a:p>
          <a:p>
            <a:r>
              <a:rPr lang="en-US" sz="2200" dirty="0"/>
              <a:t>Healthier mothers and babies</a:t>
            </a:r>
          </a:p>
          <a:p>
            <a:r>
              <a:rPr lang="en-US" sz="2200" dirty="0"/>
              <a:t>Reduction in tobacco use</a:t>
            </a:r>
          </a:p>
          <a:p>
            <a:endParaRPr lang="en-US" dirty="0"/>
          </a:p>
        </p:txBody>
      </p:sp>
      <p:sp>
        <p:nvSpPr>
          <p:cNvPr id="6" name="Text Placeholder 5"/>
          <p:cNvSpPr>
            <a:spLocks noGrp="1"/>
          </p:cNvSpPr>
          <p:nvPr>
            <p:ph type="body" sz="quarter" idx="3"/>
          </p:nvPr>
        </p:nvSpPr>
        <p:spPr/>
        <p:txBody>
          <a:bodyPr/>
          <a:lstStyle/>
          <a:p>
            <a:r>
              <a:rPr lang="en-US" dirty="0"/>
              <a:t>Emerging threats of 21</a:t>
            </a:r>
            <a:r>
              <a:rPr lang="en-US" baseline="30000" dirty="0"/>
              <a:t>st</a:t>
            </a:r>
            <a:r>
              <a:rPr lang="en-US" dirty="0"/>
              <a:t> Century</a:t>
            </a:r>
          </a:p>
        </p:txBody>
      </p:sp>
      <p:sp>
        <p:nvSpPr>
          <p:cNvPr id="7" name="Content Placeholder 6"/>
          <p:cNvSpPr>
            <a:spLocks noGrp="1"/>
          </p:cNvSpPr>
          <p:nvPr>
            <p:ph sz="quarter" idx="4"/>
          </p:nvPr>
        </p:nvSpPr>
        <p:spPr/>
        <p:txBody>
          <a:bodyPr/>
          <a:lstStyle/>
          <a:p>
            <a:r>
              <a:rPr lang="en-US" sz="2200" dirty="0"/>
              <a:t>Chronic diseases</a:t>
            </a:r>
          </a:p>
          <a:p>
            <a:r>
              <a:rPr lang="en-US" sz="2200" dirty="0"/>
              <a:t>Obesity </a:t>
            </a:r>
          </a:p>
          <a:p>
            <a:r>
              <a:rPr lang="en-US" sz="2200" dirty="0"/>
              <a:t>Influenza like H1N1</a:t>
            </a:r>
          </a:p>
          <a:p>
            <a:r>
              <a:rPr lang="en-US" sz="2200" dirty="0"/>
              <a:t>New and re-emerging infectious diseases like Covid, Syphilis, and Ebola</a:t>
            </a:r>
          </a:p>
          <a:p>
            <a:r>
              <a:rPr lang="en-US" sz="2200" dirty="0"/>
              <a:t>Natural disasters</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4" y="5199126"/>
            <a:ext cx="2149839" cy="148285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813" y="5189601"/>
            <a:ext cx="1736912" cy="14287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51" y="5283264"/>
            <a:ext cx="1718898" cy="1352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820" y="4705666"/>
            <a:ext cx="1461195" cy="1939737"/>
          </a:xfrm>
          <a:prstGeom prst="rect">
            <a:avLst/>
          </a:prstGeom>
        </p:spPr>
      </p:pic>
    </p:spTree>
    <p:extLst>
      <p:ext uri="{BB962C8B-B14F-4D97-AF65-F5344CB8AC3E}">
        <p14:creationId xmlns:p14="http://schemas.microsoft.com/office/powerpoint/2010/main" val="28308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5741</TotalTime>
  <Words>2526</Words>
  <Application>Microsoft Office PowerPoint</Application>
  <PresentationFormat>On-screen Show (4:3)</PresentationFormat>
  <Paragraphs>366</Paragraphs>
  <Slides>64</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64</vt:i4>
      </vt:variant>
    </vt:vector>
  </HeadingPairs>
  <TitlesOfParts>
    <vt:vector size="72" baseType="lpstr">
      <vt:lpstr>Arial</vt:lpstr>
      <vt:lpstr>Calibri</vt:lpstr>
      <vt:lpstr>Calibri Light</vt:lpstr>
      <vt:lpstr>Office Theme</vt:lpstr>
      <vt:lpstr>Custom Design</vt:lpstr>
      <vt:lpstr>2_Office Theme</vt:lpstr>
      <vt:lpstr>1_Office Theme</vt:lpstr>
      <vt:lpstr>4_Office Theme</vt:lpstr>
      <vt:lpstr>Local Board of Health Training Meagan K. Gillespie, BS (406-444-5563; Meagan.gillespie@mt.gov) Todd S. Harwell, MPH (406-475-5907; tharwell@mt.gov)</vt:lpstr>
      <vt:lpstr>Topics</vt:lpstr>
      <vt:lpstr>What is Public Health?</vt:lpstr>
      <vt:lpstr>What does Public Health do?</vt:lpstr>
      <vt:lpstr>Primary Care versus Public Health</vt:lpstr>
      <vt:lpstr>Improved Life Expectancy</vt:lpstr>
      <vt:lpstr>Improved Life Expectancy</vt:lpstr>
      <vt:lpstr>Improved Life Expectancy</vt:lpstr>
      <vt:lpstr>Public Health: Past, Present and Future</vt:lpstr>
      <vt:lpstr>What is the value of public health?</vt:lpstr>
      <vt:lpstr>Public Health System</vt:lpstr>
      <vt:lpstr>Core Functions and 10 Essential Public Health Services</vt:lpstr>
      <vt:lpstr>Core Functions of Public Health</vt:lpstr>
      <vt:lpstr>PowerPoint Presentation</vt:lpstr>
      <vt:lpstr>Montana Statutes</vt:lpstr>
      <vt:lpstr>Sources of Legal Authorities for Public Health</vt:lpstr>
      <vt:lpstr>Differences Between Statutes and Rules</vt:lpstr>
      <vt:lpstr>Purpose of Public Health System in Montana per Statutes</vt:lpstr>
      <vt:lpstr>Purpose of Public Health System in Montana per Statutes</vt:lpstr>
      <vt:lpstr>Collaboration and Relationships within Public Health System</vt:lpstr>
      <vt:lpstr>Types of Local Boards of Health</vt:lpstr>
      <vt:lpstr>County and City Local Board of Health Membership</vt:lpstr>
      <vt:lpstr>Funding Sources for Local Health Departments</vt:lpstr>
      <vt:lpstr>Legal Counsel</vt:lpstr>
      <vt:lpstr>Local Board of Health Shall….</vt:lpstr>
      <vt:lpstr>Local Boards of Health Shall….</vt:lpstr>
      <vt:lpstr>Local Boards of Health Shall…</vt:lpstr>
      <vt:lpstr>Local Boards of Health Shall…</vt:lpstr>
      <vt:lpstr>Local Boards of Health May…</vt:lpstr>
      <vt:lpstr>Local Boards of Health May…</vt:lpstr>
      <vt:lpstr>Does “may” mean these authorities are optional?</vt:lpstr>
      <vt:lpstr>Quasi-Judicial Authorities of Local Boards of Health</vt:lpstr>
      <vt:lpstr>Local Health Officers Shall…</vt:lpstr>
      <vt:lpstr>Other Important Legal Considerations for Local  Health Officers (and their designees)</vt:lpstr>
      <vt:lpstr>Limitations/Restrictions</vt:lpstr>
      <vt:lpstr>Limitations/Restrictions</vt:lpstr>
      <vt:lpstr>What does this mean for your board of health?</vt:lpstr>
      <vt:lpstr>Administrative Rules of Montana</vt:lpstr>
      <vt:lpstr>Example of an ARM Applicable to a Local Health Department</vt:lpstr>
      <vt:lpstr>As a Board of Health member what can you do to help public health in your jurisdiction?</vt:lpstr>
      <vt:lpstr>PowerPoint Presentation</vt:lpstr>
      <vt:lpstr>Public Health in Montana</vt:lpstr>
      <vt:lpstr>How is Public Health Organized in Montana?</vt:lpstr>
      <vt:lpstr>PowerPoint Presentation</vt:lpstr>
      <vt:lpstr>DPHHS Overview</vt:lpstr>
      <vt:lpstr>Public Health and Safety Division</vt:lpstr>
      <vt:lpstr>PowerPoint Presentation</vt:lpstr>
      <vt:lpstr>PHSD’s Role</vt:lpstr>
      <vt:lpstr>State Health Improvement Planning</vt:lpstr>
      <vt:lpstr>State Health Assessment (SHA)</vt:lpstr>
      <vt:lpstr>State Health Improvement Plan (SHIP)</vt:lpstr>
      <vt:lpstr>PowerPoint Presentation</vt:lpstr>
      <vt:lpstr>Community Health Planning</vt:lpstr>
      <vt:lpstr>PowerPoint Presentation</vt:lpstr>
      <vt:lpstr>Community Health Assessment (CHA)</vt:lpstr>
      <vt:lpstr>Public Health System</vt:lpstr>
      <vt:lpstr>Community Health Improvement Plan (CHIP)</vt:lpstr>
      <vt:lpstr>Benefits of a CHIP</vt:lpstr>
      <vt:lpstr>Forces at Work</vt:lpstr>
      <vt:lpstr>What is the value of partnering?</vt:lpstr>
      <vt:lpstr>Strategic Planning</vt:lpstr>
      <vt:lpstr>Benefits of a Strategic Plan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Harwell, Todd</cp:lastModifiedBy>
  <cp:revision>76</cp:revision>
  <dcterms:created xsi:type="dcterms:W3CDTF">2018-03-22T23:56:24Z</dcterms:created>
  <dcterms:modified xsi:type="dcterms:W3CDTF">2023-10-30T14:55:03Z</dcterms:modified>
</cp:coreProperties>
</file>